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311" r:id="rId3"/>
    <p:sldId id="288" r:id="rId4"/>
    <p:sldId id="286" r:id="rId5"/>
    <p:sldId id="287" r:id="rId6"/>
    <p:sldId id="302" r:id="rId7"/>
    <p:sldId id="303" r:id="rId8"/>
    <p:sldId id="318" r:id="rId9"/>
    <p:sldId id="317" r:id="rId10"/>
    <p:sldId id="324" r:id="rId11"/>
    <p:sldId id="32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590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591C2B-7064-4944-BD65-9D3D583C7BC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4EAF6E2-4750-4EAE-B71F-6C4B513999EE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pPr algn="l"/>
          <a:r>
            <a:rPr lang="fr-FR" sz="1800" b="1" dirty="0" smtClean="0">
              <a:solidFill>
                <a:schemeClr val="tx1"/>
              </a:solidFill>
              <a:latin typeface="Consolas" pitchFamily="49" charset="0"/>
            </a:rPr>
            <a:t>- Diminution théorique de la surface moyenne nécessaire/personne</a:t>
          </a:r>
        </a:p>
        <a:p>
          <a:pPr algn="l"/>
          <a:r>
            <a:rPr lang="fr-FR" sz="1800" b="1" dirty="0" smtClean="0">
              <a:solidFill>
                <a:schemeClr val="tx1"/>
              </a:solidFill>
              <a:latin typeface="Consolas" pitchFamily="49" charset="0"/>
            </a:rPr>
            <a:t>- Réappropriations possibles de bâtiments ou de parcelles délaissés </a:t>
          </a:r>
          <a:endParaRPr lang="fr-FR" sz="1800" b="1" dirty="0">
            <a:solidFill>
              <a:schemeClr val="tx1"/>
            </a:solidFill>
            <a:latin typeface="Consolas" pitchFamily="49" charset="0"/>
          </a:endParaRPr>
        </a:p>
      </dgm:t>
    </dgm:pt>
    <dgm:pt modelId="{5B366B1E-131F-47A8-8314-5EB643F49BD2}" type="parTrans" cxnId="{35CF2B70-7D46-4761-BD29-FEF10C87A50B}">
      <dgm:prSet/>
      <dgm:spPr/>
      <dgm:t>
        <a:bodyPr/>
        <a:lstStyle/>
        <a:p>
          <a:endParaRPr lang="fr-FR">
            <a:solidFill>
              <a:schemeClr val="tx1"/>
            </a:solidFill>
            <a:latin typeface="Consolas" pitchFamily="49" charset="0"/>
          </a:endParaRPr>
        </a:p>
      </dgm:t>
    </dgm:pt>
    <dgm:pt modelId="{4E5650D4-780F-4CE8-88D7-431F9E2350B4}" type="sibTrans" cxnId="{35CF2B70-7D46-4761-BD29-FEF10C87A50B}">
      <dgm:prSet/>
      <dgm:spPr/>
      <dgm:t>
        <a:bodyPr/>
        <a:lstStyle/>
        <a:p>
          <a:endParaRPr lang="fr-FR">
            <a:solidFill>
              <a:schemeClr val="tx1"/>
            </a:solidFill>
            <a:latin typeface="Consolas" pitchFamily="49" charset="0"/>
          </a:endParaRPr>
        </a:p>
      </dgm:t>
    </dgm:pt>
    <dgm:pt modelId="{595AF6A9-7B59-455E-B81C-44DD73E4B017}">
      <dgm:prSet phldrT="[Texte]" custT="1"/>
      <dgm:spPr>
        <a:noFill/>
        <a:ln>
          <a:solidFill>
            <a:schemeClr val="accent2"/>
          </a:solidFill>
        </a:ln>
      </dgm:spPr>
      <dgm:t>
        <a:bodyPr/>
        <a:lstStyle/>
        <a:p>
          <a:r>
            <a:rPr lang="fr-FR" sz="1800" b="1" dirty="0" smtClean="0">
              <a:solidFill>
                <a:schemeClr val="tx1"/>
              </a:solidFill>
              <a:latin typeface="Consolas" pitchFamily="49" charset="0"/>
            </a:rPr>
            <a:t>Espaces verts plus importants, variés et continus</a:t>
          </a:r>
          <a:endParaRPr lang="fr-FR" sz="1800" b="1" dirty="0">
            <a:solidFill>
              <a:schemeClr val="tx1"/>
            </a:solidFill>
            <a:latin typeface="Consolas" pitchFamily="49" charset="0"/>
          </a:endParaRPr>
        </a:p>
      </dgm:t>
    </dgm:pt>
    <dgm:pt modelId="{1C384948-E68D-4FE3-B5F5-9E011FBC8AB2}" type="parTrans" cxnId="{ED920CBE-7D2C-40E4-A4F8-D231255FB76D}">
      <dgm:prSet/>
      <dgm:spPr/>
      <dgm:t>
        <a:bodyPr/>
        <a:lstStyle/>
        <a:p>
          <a:endParaRPr lang="fr-FR">
            <a:solidFill>
              <a:schemeClr val="tx1"/>
            </a:solidFill>
            <a:latin typeface="Consolas" pitchFamily="49" charset="0"/>
          </a:endParaRPr>
        </a:p>
      </dgm:t>
    </dgm:pt>
    <dgm:pt modelId="{DEB00C5C-11E2-4F8E-A585-4D27F14F75CA}" type="sibTrans" cxnId="{ED920CBE-7D2C-40E4-A4F8-D231255FB76D}">
      <dgm:prSet/>
      <dgm:spPr/>
      <dgm:t>
        <a:bodyPr/>
        <a:lstStyle/>
        <a:p>
          <a:endParaRPr lang="fr-FR">
            <a:solidFill>
              <a:schemeClr val="tx1"/>
            </a:solidFill>
            <a:latin typeface="Consolas" pitchFamily="49" charset="0"/>
          </a:endParaRPr>
        </a:p>
      </dgm:t>
    </dgm:pt>
    <dgm:pt modelId="{DD502602-DCFF-482D-A7FA-299A911D49B2}">
      <dgm:prSet phldrT="[Texte]" custT="1"/>
      <dgm:spPr>
        <a:noFill/>
        <a:ln>
          <a:solidFill>
            <a:schemeClr val="accent2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800" b="1" dirty="0" smtClean="0">
              <a:solidFill>
                <a:schemeClr val="tx1"/>
              </a:solidFill>
              <a:latin typeface="Consolas" pitchFamily="49" charset="0"/>
            </a:rPr>
            <a:t>- Réduction emprise du bâti et des surfaces artificialisées</a:t>
          </a:r>
        </a:p>
      </dgm:t>
    </dgm:pt>
    <dgm:pt modelId="{2D59817B-5116-4CD6-BE26-5BBCFC12852B}" type="sibTrans" cxnId="{93C76142-E3FB-4D8E-B136-85E14BFC2D8A}">
      <dgm:prSet/>
      <dgm:spPr/>
      <dgm:t>
        <a:bodyPr/>
        <a:lstStyle/>
        <a:p>
          <a:endParaRPr lang="fr-FR">
            <a:solidFill>
              <a:schemeClr val="tx1"/>
            </a:solidFill>
            <a:latin typeface="Consolas" pitchFamily="49" charset="0"/>
          </a:endParaRPr>
        </a:p>
      </dgm:t>
    </dgm:pt>
    <dgm:pt modelId="{47B3EC2D-8122-4391-B08B-FE1C0E2B7001}" type="parTrans" cxnId="{93C76142-E3FB-4D8E-B136-85E14BFC2D8A}">
      <dgm:prSet/>
      <dgm:spPr/>
      <dgm:t>
        <a:bodyPr/>
        <a:lstStyle/>
        <a:p>
          <a:endParaRPr lang="fr-FR">
            <a:solidFill>
              <a:schemeClr val="tx1"/>
            </a:solidFill>
            <a:latin typeface="Consolas" pitchFamily="49" charset="0"/>
          </a:endParaRPr>
        </a:p>
      </dgm:t>
    </dgm:pt>
    <dgm:pt modelId="{02A01375-2448-4C33-A5F1-D7887DCF3397}" type="pres">
      <dgm:prSet presAssocID="{2D591C2B-7064-4944-BD65-9D3D583C7BC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28A896C-15B5-459C-867C-A9D027DE62F9}" type="pres">
      <dgm:prSet presAssocID="{2D591C2B-7064-4944-BD65-9D3D583C7BCB}" presName="dummyMaxCanvas" presStyleCnt="0">
        <dgm:presLayoutVars/>
      </dgm:prSet>
      <dgm:spPr/>
    </dgm:pt>
    <dgm:pt modelId="{95CDAC7E-BF33-40C2-B7EA-15B715AD0F7A}" type="pres">
      <dgm:prSet presAssocID="{2D591C2B-7064-4944-BD65-9D3D583C7BCB}" presName="ThreeNodes_1" presStyleLbl="node1" presStyleIdx="0" presStyleCnt="3" custScaleX="97087" custScaleY="102466" custLinFactNeighborX="-14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ECD33B-BC55-4BC3-8AFA-7118C528156E}" type="pres">
      <dgm:prSet presAssocID="{2D591C2B-7064-4944-BD65-9D3D583C7BCB}" presName="ThreeNodes_2" presStyleLbl="node1" presStyleIdx="1" presStyleCnt="3" custScaleX="97086" custScaleY="77871" custLinFactNeighborX="-2140" custLinFactNeighborY="-1313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C5A089-DE3D-40CB-9759-14DB1141F6AE}" type="pres">
      <dgm:prSet presAssocID="{2D591C2B-7064-4944-BD65-9D3D583C7BCB}" presName="ThreeNodes_3" presStyleLbl="node1" presStyleIdx="2" presStyleCnt="3" custScaleX="93011" custScaleY="77945" custLinFactNeighborX="-2504" custLinFactNeighborY="-3527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CB1505-432D-410E-87BB-DA3F5E5F4EDD}" type="pres">
      <dgm:prSet presAssocID="{2D591C2B-7064-4944-BD65-9D3D583C7BCB}" presName="ThreeConn_1-2" presStyleLbl="fgAccFollowNode1" presStyleIdx="0" presStyleCnt="2" custScaleX="64173" custLinFactNeighborX="-18518" custLinFactNeighborY="1098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DCD748-53B6-451D-99F1-94FDCEB116A5}" type="pres">
      <dgm:prSet presAssocID="{2D591C2B-7064-4944-BD65-9D3D583C7BCB}" presName="ThreeConn_2-3" presStyleLbl="fgAccFollowNode1" presStyleIdx="1" presStyleCnt="2" custScaleX="64173" custLinFactNeighborX="-413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A42BAE-EC2F-4F55-9562-0001748BE759}" type="pres">
      <dgm:prSet presAssocID="{2D591C2B-7064-4944-BD65-9D3D583C7BC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9BDAA8-0895-4072-9D95-D44E23C405BE}" type="pres">
      <dgm:prSet presAssocID="{2D591C2B-7064-4944-BD65-9D3D583C7BC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6CEC95-F8A6-47C4-8E09-384547355318}" type="pres">
      <dgm:prSet presAssocID="{2D591C2B-7064-4944-BD65-9D3D583C7BC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E6AF4A9-9198-4CC5-8FA6-7158032417AC}" type="presOf" srcId="{D4EAF6E2-4750-4EAE-B71F-6C4B513999EE}" destId="{1BA42BAE-EC2F-4F55-9562-0001748BE759}" srcOrd="1" destOrd="0" presId="urn:microsoft.com/office/officeart/2005/8/layout/vProcess5"/>
    <dgm:cxn modelId="{35CF2B70-7D46-4761-BD29-FEF10C87A50B}" srcId="{2D591C2B-7064-4944-BD65-9D3D583C7BCB}" destId="{D4EAF6E2-4750-4EAE-B71F-6C4B513999EE}" srcOrd="0" destOrd="0" parTransId="{5B366B1E-131F-47A8-8314-5EB643F49BD2}" sibTransId="{4E5650D4-780F-4CE8-88D7-431F9E2350B4}"/>
    <dgm:cxn modelId="{93C76142-E3FB-4D8E-B136-85E14BFC2D8A}" srcId="{2D591C2B-7064-4944-BD65-9D3D583C7BCB}" destId="{DD502602-DCFF-482D-A7FA-299A911D49B2}" srcOrd="1" destOrd="0" parTransId="{47B3EC2D-8122-4391-B08B-FE1C0E2B7001}" sibTransId="{2D59817B-5116-4CD6-BE26-5BBCFC12852B}"/>
    <dgm:cxn modelId="{092180FB-BDF5-4393-BE42-F3335A3ABE13}" type="presOf" srcId="{D4EAF6E2-4750-4EAE-B71F-6C4B513999EE}" destId="{95CDAC7E-BF33-40C2-B7EA-15B715AD0F7A}" srcOrd="0" destOrd="0" presId="urn:microsoft.com/office/officeart/2005/8/layout/vProcess5"/>
    <dgm:cxn modelId="{ED920CBE-7D2C-40E4-A4F8-D231255FB76D}" srcId="{2D591C2B-7064-4944-BD65-9D3D583C7BCB}" destId="{595AF6A9-7B59-455E-B81C-44DD73E4B017}" srcOrd="2" destOrd="0" parTransId="{1C384948-E68D-4FE3-B5F5-9E011FBC8AB2}" sibTransId="{DEB00C5C-11E2-4F8E-A585-4D27F14F75CA}"/>
    <dgm:cxn modelId="{C279EEE8-0D6B-4759-86AB-BE056D4C66E6}" type="presOf" srcId="{2D591C2B-7064-4944-BD65-9D3D583C7BCB}" destId="{02A01375-2448-4C33-A5F1-D7887DCF3397}" srcOrd="0" destOrd="0" presId="urn:microsoft.com/office/officeart/2005/8/layout/vProcess5"/>
    <dgm:cxn modelId="{892BDA5E-B03F-4D19-A449-82D185666E1D}" type="presOf" srcId="{595AF6A9-7B59-455E-B81C-44DD73E4B017}" destId="{A26CEC95-F8A6-47C4-8E09-384547355318}" srcOrd="1" destOrd="0" presId="urn:microsoft.com/office/officeart/2005/8/layout/vProcess5"/>
    <dgm:cxn modelId="{29C6F68B-200A-4B09-937C-DE3BFA522307}" type="presOf" srcId="{4E5650D4-780F-4CE8-88D7-431F9E2350B4}" destId="{2FCB1505-432D-410E-87BB-DA3F5E5F4EDD}" srcOrd="0" destOrd="0" presId="urn:microsoft.com/office/officeart/2005/8/layout/vProcess5"/>
    <dgm:cxn modelId="{F5CF101C-3B3F-49FF-87BF-8DE754128938}" type="presOf" srcId="{DD502602-DCFF-482D-A7FA-299A911D49B2}" destId="{C19BDAA8-0895-4072-9D95-D44E23C405BE}" srcOrd="1" destOrd="0" presId="urn:microsoft.com/office/officeart/2005/8/layout/vProcess5"/>
    <dgm:cxn modelId="{87784145-0E75-4B2D-A433-4F0BD4267F10}" type="presOf" srcId="{595AF6A9-7B59-455E-B81C-44DD73E4B017}" destId="{32C5A089-DE3D-40CB-9759-14DB1141F6AE}" srcOrd="0" destOrd="0" presId="urn:microsoft.com/office/officeart/2005/8/layout/vProcess5"/>
    <dgm:cxn modelId="{E88400CA-6C43-4CE7-86CE-8A89621FFF75}" type="presOf" srcId="{2D59817B-5116-4CD6-BE26-5BBCFC12852B}" destId="{09DCD748-53B6-451D-99F1-94FDCEB116A5}" srcOrd="0" destOrd="0" presId="urn:microsoft.com/office/officeart/2005/8/layout/vProcess5"/>
    <dgm:cxn modelId="{544B0EE3-CC8A-47C0-8760-4836AADA840C}" type="presOf" srcId="{DD502602-DCFF-482D-A7FA-299A911D49B2}" destId="{13ECD33B-BC55-4BC3-8AFA-7118C528156E}" srcOrd="0" destOrd="0" presId="urn:microsoft.com/office/officeart/2005/8/layout/vProcess5"/>
    <dgm:cxn modelId="{806838B4-7CBD-478B-8B66-5DDA714CE42E}" type="presParOf" srcId="{02A01375-2448-4C33-A5F1-D7887DCF3397}" destId="{028A896C-15B5-459C-867C-A9D027DE62F9}" srcOrd="0" destOrd="0" presId="urn:microsoft.com/office/officeart/2005/8/layout/vProcess5"/>
    <dgm:cxn modelId="{0E1839BB-6C45-4575-A427-C7CEDA99C1BB}" type="presParOf" srcId="{02A01375-2448-4C33-A5F1-D7887DCF3397}" destId="{95CDAC7E-BF33-40C2-B7EA-15B715AD0F7A}" srcOrd="1" destOrd="0" presId="urn:microsoft.com/office/officeart/2005/8/layout/vProcess5"/>
    <dgm:cxn modelId="{469982F9-DBE1-45B9-844C-2B030213B814}" type="presParOf" srcId="{02A01375-2448-4C33-A5F1-D7887DCF3397}" destId="{13ECD33B-BC55-4BC3-8AFA-7118C528156E}" srcOrd="2" destOrd="0" presId="urn:microsoft.com/office/officeart/2005/8/layout/vProcess5"/>
    <dgm:cxn modelId="{8051A323-A792-43D9-A87E-AEF1A46C4DB4}" type="presParOf" srcId="{02A01375-2448-4C33-A5F1-D7887DCF3397}" destId="{32C5A089-DE3D-40CB-9759-14DB1141F6AE}" srcOrd="3" destOrd="0" presId="urn:microsoft.com/office/officeart/2005/8/layout/vProcess5"/>
    <dgm:cxn modelId="{DE70B28B-B80B-464F-8075-94F8E9249DF7}" type="presParOf" srcId="{02A01375-2448-4C33-A5F1-D7887DCF3397}" destId="{2FCB1505-432D-410E-87BB-DA3F5E5F4EDD}" srcOrd="4" destOrd="0" presId="urn:microsoft.com/office/officeart/2005/8/layout/vProcess5"/>
    <dgm:cxn modelId="{9B15EE57-CC6B-4A2A-A4DB-6362823A98AD}" type="presParOf" srcId="{02A01375-2448-4C33-A5F1-D7887DCF3397}" destId="{09DCD748-53B6-451D-99F1-94FDCEB116A5}" srcOrd="5" destOrd="0" presId="urn:microsoft.com/office/officeart/2005/8/layout/vProcess5"/>
    <dgm:cxn modelId="{379DAA9E-9C54-436E-AB97-407B1C5452D2}" type="presParOf" srcId="{02A01375-2448-4C33-A5F1-D7887DCF3397}" destId="{1BA42BAE-EC2F-4F55-9562-0001748BE759}" srcOrd="6" destOrd="0" presId="urn:microsoft.com/office/officeart/2005/8/layout/vProcess5"/>
    <dgm:cxn modelId="{70035C49-C7BF-4DCB-8453-B261DC7E2973}" type="presParOf" srcId="{02A01375-2448-4C33-A5F1-D7887DCF3397}" destId="{C19BDAA8-0895-4072-9D95-D44E23C405BE}" srcOrd="7" destOrd="0" presId="urn:microsoft.com/office/officeart/2005/8/layout/vProcess5"/>
    <dgm:cxn modelId="{BE180360-2954-4A85-94EB-59D81CC42B8C}" type="presParOf" srcId="{02A01375-2448-4C33-A5F1-D7887DCF3397}" destId="{A26CEC95-F8A6-47C4-8E09-38454735531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FD882-DD53-4100-B6C4-97B511E1EF4C}" type="datetimeFigureOut">
              <a:rPr lang="fr-FR" smtClean="0"/>
              <a:t>18/07/2017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A326B-9359-4DFB-8CC9-B80E227A2A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0333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A326B-9359-4DFB-8CC9-B80E227A2A6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953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A326B-9359-4DFB-8CC9-B80E227A2A6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953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A326B-9359-4DFB-8CC9-B80E227A2A6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953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A326B-9359-4DFB-8CC9-B80E227A2A6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953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A326B-9359-4DFB-8CC9-B80E227A2A6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953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A326B-9359-4DFB-8CC9-B80E227A2A6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953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A326B-9359-4DFB-8CC9-B80E227A2A6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953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A326B-9359-4DFB-8CC9-B80E227A2A6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953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A326B-9359-4DFB-8CC9-B80E227A2A6F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953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23CA-6C0A-487C-BD26-5BF1B3DB57B6}" type="datetime1">
              <a:rPr lang="fr-FR" smtClean="0"/>
              <a:t>18/07/2017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L'habitat participatif. Une opportunité pour les communes en milieu rural? V. Daviaud. 19/09/2016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4A394-8B6E-4BB8-9E4C-06B82D1FF91B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A50F-BB23-4B2F-9751-083B2E85E628}" type="datetime1">
              <a:rPr lang="fr-FR" smtClean="0"/>
              <a:t>18/07/2017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L'habitat participatif. Une opportunité pour les communes en milieu rural? V. Daviaud. 19/09/2016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4A394-8B6E-4BB8-9E4C-06B82D1FF9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D297-5180-4DBE-AB51-BB5F3F308352}" type="datetime1">
              <a:rPr lang="fr-FR" smtClean="0"/>
              <a:t>18/07/2017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L'habitat participatif. Une opportunité pour les communes en milieu rural? V. Daviaud. 19/09/2016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4A394-8B6E-4BB8-9E4C-06B82D1FF9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0875-52EA-4F44-AD8B-2AAE9E422940}" type="datetime1">
              <a:rPr lang="fr-FR" smtClean="0"/>
              <a:t>18/07/2017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L'habitat participatif. Une opportunité pour les communes en milieu rural? V. Daviaud. 19/09/2016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4A394-8B6E-4BB8-9E4C-06B82D1FF9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47D1-C83C-4036-816C-D40FC25C46DC}" type="datetime1">
              <a:rPr lang="fr-FR" smtClean="0"/>
              <a:t>18/07/2017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L'habitat participatif. Une opportunité pour les communes en milieu rural? V. Daviaud. 19/09/2016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4A394-8B6E-4BB8-9E4C-06B82D1FF91B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D550-8A4D-4668-B04C-B92F5FE88607}" type="datetime1">
              <a:rPr lang="fr-FR" smtClean="0"/>
              <a:t>18/07/2017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L'habitat participatif. Une opportunité pour les communes en milieu rural? V. Daviaud. 19/09/2016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4A394-8B6E-4BB8-9E4C-06B82D1FF9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2CBE-14E6-448B-8C72-36C7BEBDFB0C}" type="datetime1">
              <a:rPr lang="fr-FR" smtClean="0"/>
              <a:t>18/07/2017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L'habitat participatif. Une opportunité pour les communes en milieu rural? V. Daviaud. 19/09/2016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4A394-8B6E-4BB8-9E4C-06B82D1FF91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139F-96CD-4906-B282-23421C79A877}" type="datetime1">
              <a:rPr lang="fr-FR" smtClean="0"/>
              <a:t>18/07/2017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L'habitat participatif. Une opportunité pour les communes en milieu rural? V. Daviaud. 19/09/2016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4A394-8B6E-4BB8-9E4C-06B82D1FF9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41AE-BC39-49F7-9533-A78226125CDB}" type="datetime1">
              <a:rPr lang="fr-FR" smtClean="0"/>
              <a:t>18/07/2017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L'habitat participatif. Une opportunité pour les communes en milieu rural? V. Daviaud. 19/09/2016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4A394-8B6E-4BB8-9E4C-06B82D1FF9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1005-23DD-49E5-94CB-F562006D69FC}" type="datetime1">
              <a:rPr lang="fr-FR" smtClean="0"/>
              <a:t>18/07/2017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L'habitat participatif. Une opportunité pour les communes en milieu rural? V. Daviaud. 19/09/2016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4A394-8B6E-4BB8-9E4C-06B82D1FF91B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AEC2-1572-4B60-9386-FA39AAF94723}" type="datetime1">
              <a:rPr lang="fr-FR" smtClean="0"/>
              <a:t>18/07/2017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L'habitat participatif. Une opportunité pour les communes en milieu rural? V. Daviaud. 19/09/2016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4A394-8B6E-4BB8-9E4C-06B82D1FF9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8F9D1FA-AACE-47BF-8A59-AE3EDDFFB4B6}" type="datetime1">
              <a:rPr lang="fr-FR" smtClean="0"/>
              <a:t>18/07/2017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L'habitat participatif. Une opportunité pour les communes en milieu rural? V. Daviaud. 19/09/2016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A84A394-8B6E-4BB8-9E4C-06B82D1FF91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848600" cy="1165969"/>
          </a:xfrm>
        </p:spPr>
        <p:txBody>
          <a:bodyPr/>
          <a:lstStyle/>
          <a:p>
            <a:r>
              <a:rPr lang="fr-FR" sz="4000" dirty="0">
                <a:latin typeface="Consolas" pitchFamily="49" charset="0"/>
              </a:rPr>
              <a:t>L'habitat participatif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8064896" cy="936104"/>
          </a:xfrm>
        </p:spPr>
        <p:txBody>
          <a:bodyPr>
            <a:normAutofit fontScale="92500" lnSpcReduction="10000"/>
          </a:bodyPr>
          <a:lstStyle/>
          <a:p>
            <a:r>
              <a:rPr lang="fr-FR" sz="3000" dirty="0">
                <a:latin typeface="Consolas" pitchFamily="49" charset="0"/>
              </a:rPr>
              <a:t>Une opportunité pour les communes en milieu rural?</a:t>
            </a:r>
          </a:p>
          <a:p>
            <a:endParaRPr lang="fr-FR" dirty="0"/>
          </a:p>
        </p:txBody>
      </p:sp>
      <p:pic>
        <p:nvPicPr>
          <p:cNvPr id="5" name="Image 4" descr="F:\Stage\Semaine_Avril_2016\Habipart\Logos\Logo_OK_universi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165351"/>
            <a:ext cx="1328019" cy="4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Afficher l'image d'origin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069" y="6165351"/>
            <a:ext cx="2146278" cy="43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51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648072"/>
          </a:xfrm>
        </p:spPr>
        <p:txBody>
          <a:bodyPr>
            <a:normAutofit fontScale="90000"/>
          </a:bodyPr>
          <a:lstStyle/>
          <a:p>
            <a:pPr lvl="0"/>
            <a:r>
              <a:rPr lang="fr-FR" sz="3600" dirty="0" smtClean="0">
                <a:latin typeface="Consolas" pitchFamily="49" charset="0"/>
              </a:rPr>
              <a:t>Conclusion</a:t>
            </a:r>
            <a:r>
              <a:rPr lang="fr-FR" sz="3200" b="1" cap="small" dirty="0"/>
              <a:t/>
            </a:r>
            <a:br>
              <a:rPr lang="fr-FR" sz="3200" b="1" cap="small" dirty="0"/>
            </a:br>
            <a:endParaRPr lang="fr-FR" sz="3200" dirty="0">
              <a:latin typeface="Consolas" pitchFamily="49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63879" y="1539407"/>
            <a:ext cx="7668344" cy="4985937"/>
          </a:xfrm>
        </p:spPr>
        <p:txBody>
          <a:bodyPr>
            <a:normAutofit fontScale="92500"/>
          </a:bodyPr>
          <a:lstStyle/>
          <a:p>
            <a:r>
              <a:rPr lang="fr-FR" sz="2200" b="1" dirty="0" smtClean="0">
                <a:latin typeface="Consolas" pitchFamily="49" charset="0"/>
              </a:rPr>
              <a:t>Opportunité potentielle pour communes rurales</a:t>
            </a:r>
          </a:p>
          <a:p>
            <a:pPr lvl="1"/>
            <a:r>
              <a:rPr lang="fr-FR" sz="1900" dirty="0">
                <a:latin typeface="Consolas" pitchFamily="49" charset="0"/>
              </a:rPr>
              <a:t>Accueil de plusieurs foyers</a:t>
            </a:r>
          </a:p>
          <a:p>
            <a:pPr lvl="1"/>
            <a:r>
              <a:rPr lang="fr-FR" sz="1900" dirty="0">
                <a:latin typeface="Consolas" pitchFamily="49" charset="0"/>
              </a:rPr>
              <a:t>Contribution à la valorisation des aménités paysagères </a:t>
            </a:r>
          </a:p>
          <a:p>
            <a:pPr lvl="1"/>
            <a:r>
              <a:rPr lang="fr-FR" sz="1900" dirty="0">
                <a:latin typeface="Consolas" pitchFamily="49" charset="0"/>
              </a:rPr>
              <a:t>Gestion urbaine participative (transition territoriale)</a:t>
            </a:r>
          </a:p>
          <a:p>
            <a:pPr lvl="1"/>
            <a:r>
              <a:rPr lang="fr-FR" sz="1900" dirty="0">
                <a:latin typeface="Consolas" pitchFamily="49" charset="0"/>
              </a:rPr>
              <a:t>Début d’issue à la dualité entre les différents </a:t>
            </a:r>
            <a:r>
              <a:rPr lang="fr-FR" sz="1900" dirty="0" smtClean="0">
                <a:latin typeface="Consolas" pitchFamily="49" charset="0"/>
              </a:rPr>
              <a:t>espaces</a:t>
            </a:r>
          </a:p>
          <a:p>
            <a:pPr marL="274320" lvl="1" indent="0">
              <a:buNone/>
            </a:pPr>
            <a:endParaRPr lang="fr-FR" sz="1100" dirty="0">
              <a:latin typeface="Consolas" pitchFamily="49" charset="0"/>
            </a:endParaRPr>
          </a:p>
          <a:p>
            <a:r>
              <a:rPr lang="fr-FR" sz="2200" b="1" dirty="0" smtClean="0">
                <a:latin typeface="Consolas" pitchFamily="49" charset="0"/>
              </a:rPr>
              <a:t>Limites et pondérations </a:t>
            </a:r>
          </a:p>
          <a:p>
            <a:pPr lvl="1"/>
            <a:r>
              <a:rPr lang="fr-FR" sz="1900" dirty="0" smtClean="0">
                <a:latin typeface="Consolas" pitchFamily="49" charset="0"/>
              </a:rPr>
              <a:t>Durée de l’étude</a:t>
            </a:r>
          </a:p>
          <a:p>
            <a:pPr lvl="1"/>
            <a:r>
              <a:rPr lang="fr-FR" sz="1900" dirty="0" smtClean="0">
                <a:latin typeface="Consolas" pitchFamily="49" charset="0"/>
              </a:rPr>
              <a:t>Déclarations d’intention</a:t>
            </a:r>
          </a:p>
          <a:p>
            <a:pPr lvl="1"/>
            <a:r>
              <a:rPr lang="fr-FR" sz="1900" smtClean="0">
                <a:latin typeface="Consolas" pitchFamily="49" charset="0"/>
              </a:rPr>
              <a:t>Difficulté du </a:t>
            </a:r>
            <a:r>
              <a:rPr lang="fr-FR" sz="1900" dirty="0" smtClean="0">
                <a:latin typeface="Consolas" pitchFamily="49" charset="0"/>
              </a:rPr>
              <a:t>montage du projet</a:t>
            </a:r>
            <a:endParaRPr lang="fr-FR" sz="1900" dirty="0">
              <a:latin typeface="Consolas" pitchFamily="49" charset="0"/>
            </a:endParaRPr>
          </a:p>
          <a:p>
            <a:pPr lvl="1"/>
            <a:endParaRPr lang="fr-FR" sz="1800" b="1" dirty="0" smtClean="0">
              <a:latin typeface="Consolas" pitchFamily="49" charset="0"/>
            </a:endParaRPr>
          </a:p>
          <a:p>
            <a:pPr lvl="2"/>
            <a:endParaRPr lang="fr-FR" sz="1400" dirty="0">
              <a:latin typeface="Consolas" pitchFamily="49" charset="0"/>
            </a:endParaRPr>
          </a:p>
          <a:p>
            <a:pPr marL="548640" lvl="2" indent="0">
              <a:buNone/>
            </a:pPr>
            <a:r>
              <a:rPr lang="fr-FR" sz="1400" dirty="0" smtClean="0">
                <a:latin typeface="Consolas" pitchFamily="49" charset="0"/>
              </a:rPr>
              <a:t> </a:t>
            </a:r>
            <a:endParaRPr lang="fr-FR" sz="1400" dirty="0">
              <a:latin typeface="Consolas" pitchFamily="49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8532440" cy="314368"/>
          </a:xfrm>
        </p:spPr>
        <p:txBody>
          <a:bodyPr/>
          <a:lstStyle/>
          <a:p>
            <a:pPr algn="l"/>
            <a:r>
              <a:rPr lang="fr-FR" i="1" dirty="0" smtClean="0">
                <a:latin typeface="Consolas" pitchFamily="49" charset="0"/>
              </a:rPr>
              <a:t>L'habitat participatif. Une opportunité pour les communes en milieu rural? V. </a:t>
            </a:r>
            <a:r>
              <a:rPr lang="fr-FR" i="1" dirty="0" err="1" smtClean="0">
                <a:latin typeface="Consolas" pitchFamily="49" charset="0"/>
              </a:rPr>
              <a:t>Daviaud</a:t>
            </a:r>
            <a:r>
              <a:rPr lang="fr-FR" i="1" dirty="0" smtClean="0">
                <a:latin typeface="Consolas" pitchFamily="49" charset="0"/>
              </a:rPr>
              <a:t>. 19/09/2016</a:t>
            </a:r>
            <a:endParaRPr lang="fr-FR" i="1" dirty="0">
              <a:latin typeface="Consolas" pitchFamily="49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448" y="0"/>
            <a:ext cx="539552" cy="332656"/>
          </a:xfrm>
        </p:spPr>
        <p:txBody>
          <a:bodyPr/>
          <a:lstStyle/>
          <a:p>
            <a:pPr algn="ctr"/>
            <a:fld id="{7A84A394-8B6E-4BB8-9E4C-06B82D1FF91B}" type="slidenum">
              <a:rPr lang="fr-FR" smtClean="0">
                <a:latin typeface="Consolas" pitchFamily="49" charset="0"/>
              </a:rPr>
              <a:pPr algn="ctr"/>
              <a:t>10</a:t>
            </a:fld>
            <a:endParaRPr lang="fr-FR" dirty="0">
              <a:latin typeface="Consolas" pitchFamily="49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1475656" y="1556792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1772816"/>
            <a:ext cx="1475656" cy="2880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11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I-Contexte général</a:t>
            </a:r>
            <a:endParaRPr lang="fr-FR" sz="1100" b="1" dirty="0">
              <a:solidFill>
                <a:schemeClr val="bg1">
                  <a:lumMod val="65000"/>
                </a:schemeClr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fr-FR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0" y="2636912"/>
            <a:ext cx="1475656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100" b="1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</a:rPr>
              <a:t>III-Apport et rapport ville/nature</a:t>
            </a:r>
          </a:p>
          <a:p>
            <a:pPr marL="0" indent="0">
              <a:buNone/>
            </a:pPr>
            <a:r>
              <a:rPr lang="fr-FR" sz="1100" b="1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</a:rPr>
              <a:t>Echelle projet</a:t>
            </a:r>
          </a:p>
          <a:p>
            <a:pPr marL="0" indent="0">
              <a:buNone/>
            </a:pPr>
            <a:r>
              <a:rPr lang="fr-FR" sz="1100" b="1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</a:rPr>
              <a:t>Echelle </a:t>
            </a:r>
            <a:r>
              <a:rPr lang="fr-FR" sz="1100" b="1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</a:rPr>
              <a:t>territoire</a:t>
            </a:r>
          </a:p>
          <a:p>
            <a:pPr marL="0" indent="0">
              <a:buNone/>
            </a:pPr>
            <a:endParaRPr lang="fr-FR" sz="11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0" y="3465004"/>
            <a:ext cx="1475656" cy="324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000" b="1" dirty="0" smtClean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Conclusion</a:t>
            </a:r>
            <a:endParaRPr lang="fr-FR" sz="10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fr-FR" sz="11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0" y="2132856"/>
            <a:ext cx="147565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900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II- Etude de cas :   le Limousin</a:t>
            </a:r>
          </a:p>
          <a:p>
            <a:pPr marL="0" indent="0">
              <a:buNone/>
            </a:pPr>
            <a:endParaRPr lang="fr-FR" sz="12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85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848600" cy="805929"/>
          </a:xfrm>
        </p:spPr>
        <p:txBody>
          <a:bodyPr/>
          <a:lstStyle/>
          <a:p>
            <a:pPr algn="ctr"/>
            <a:r>
              <a:rPr lang="fr-FR" sz="3200" dirty="0" smtClean="0">
                <a:latin typeface="Consolas" pitchFamily="49" charset="0"/>
              </a:rPr>
              <a:t>Merci pour votre attention</a:t>
            </a:r>
            <a:endParaRPr lang="fr-FR" sz="320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9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807368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Consolas" pitchFamily="49" charset="0"/>
              </a:rPr>
              <a:t>I-Contexte </a:t>
            </a:r>
            <a:r>
              <a:rPr lang="fr-FR" sz="3200" dirty="0">
                <a:latin typeface="Consolas" pitchFamily="49" charset="0"/>
              </a:rPr>
              <a:t>général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75656" y="1434520"/>
            <a:ext cx="7668344" cy="3362632"/>
          </a:xfrm>
        </p:spPr>
        <p:txBody>
          <a:bodyPr>
            <a:normAutofit/>
          </a:bodyPr>
          <a:lstStyle/>
          <a:p>
            <a:r>
              <a:rPr lang="fr-FR" sz="2000" b="1" dirty="0" err="1">
                <a:latin typeface="Consolas" pitchFamily="49" charset="0"/>
              </a:rPr>
              <a:t>Habipart</a:t>
            </a:r>
            <a:r>
              <a:rPr lang="fr-FR" sz="2000" b="1" dirty="0">
                <a:latin typeface="Consolas" pitchFamily="49" charset="0"/>
              </a:rPr>
              <a:t> : programme de l’Université de </a:t>
            </a:r>
            <a:r>
              <a:rPr lang="fr-FR" sz="2000" b="1" dirty="0" smtClean="0">
                <a:latin typeface="Consolas" pitchFamily="49" charset="0"/>
              </a:rPr>
              <a:t>Limoges</a:t>
            </a:r>
          </a:p>
          <a:p>
            <a:pPr marL="0" indent="0">
              <a:buNone/>
            </a:pPr>
            <a:endParaRPr lang="fr-FR" sz="1000" b="1" dirty="0" smtClean="0">
              <a:latin typeface="Consolas" pitchFamily="49" charset="0"/>
            </a:endParaRPr>
          </a:p>
          <a:p>
            <a:r>
              <a:rPr lang="fr-FR" sz="2000" b="1" dirty="0" smtClean="0">
                <a:latin typeface="Consolas" pitchFamily="49" charset="0"/>
              </a:rPr>
              <a:t>Initiatives peu nombreuses et urbaines</a:t>
            </a:r>
          </a:p>
          <a:p>
            <a:pPr lvl="1"/>
            <a:r>
              <a:rPr lang="fr-FR" sz="1800" dirty="0">
                <a:latin typeface="Consolas" pitchFamily="49" charset="0"/>
                <a:sym typeface="Symbol"/>
              </a:rPr>
              <a:t>416 </a:t>
            </a:r>
            <a:r>
              <a:rPr lang="fr-FR" sz="1800" dirty="0">
                <a:latin typeface="Consolas" pitchFamily="49" charset="0"/>
              </a:rPr>
              <a:t>initiatives connues (</a:t>
            </a:r>
            <a:r>
              <a:rPr lang="fr-FR" sz="1800" dirty="0" err="1">
                <a:latin typeface="Consolas" pitchFamily="49" charset="0"/>
              </a:rPr>
              <a:t>ADESS</a:t>
            </a:r>
            <a:r>
              <a:rPr lang="fr-FR" sz="1800" dirty="0">
                <a:latin typeface="Consolas" pitchFamily="49" charset="0"/>
              </a:rPr>
              <a:t> Pays de Brest, 09/2013)</a:t>
            </a:r>
          </a:p>
          <a:p>
            <a:pPr lvl="1"/>
            <a:r>
              <a:rPr lang="fr-FR" sz="1800" dirty="0">
                <a:latin typeface="Consolas" pitchFamily="49" charset="0"/>
                <a:sym typeface="Symbol"/>
              </a:rPr>
              <a:t>226 </a:t>
            </a:r>
            <a:r>
              <a:rPr lang="fr-FR" sz="1800" dirty="0">
                <a:latin typeface="Consolas" pitchFamily="49" charset="0"/>
              </a:rPr>
              <a:t>projets achevés ou en passe de l’être (</a:t>
            </a:r>
            <a:r>
              <a:rPr lang="fr-FR" sz="1800" dirty="0" err="1">
                <a:latin typeface="Consolas" pitchFamily="49" charset="0"/>
              </a:rPr>
              <a:t>C.Devaux</a:t>
            </a:r>
            <a:r>
              <a:rPr lang="fr-FR" sz="1800" dirty="0">
                <a:latin typeface="Consolas" pitchFamily="49" charset="0"/>
              </a:rPr>
              <a:t> 2015)</a:t>
            </a:r>
          </a:p>
          <a:p>
            <a:pPr lvl="1"/>
            <a:r>
              <a:rPr lang="fr-FR" sz="1800" dirty="0">
                <a:latin typeface="Consolas" pitchFamily="49" charset="0"/>
              </a:rPr>
              <a:t>90% des 41 collectifs urbains ou périurbains (</a:t>
            </a:r>
            <a:r>
              <a:rPr lang="fr-FR" sz="1800" dirty="0" err="1">
                <a:latin typeface="Consolas" pitchFamily="49" charset="0"/>
              </a:rPr>
              <a:t>A.Trideau</a:t>
            </a:r>
            <a:r>
              <a:rPr lang="fr-FR" sz="1800" dirty="0">
                <a:latin typeface="Consolas" pitchFamily="49" charset="0"/>
              </a:rPr>
              <a:t> (2014)</a:t>
            </a:r>
          </a:p>
          <a:p>
            <a:endParaRPr lang="fr-FR" sz="2000" b="1" dirty="0" smtClean="0">
              <a:latin typeface="Consolas" pitchFamily="49" charset="0"/>
            </a:endParaRPr>
          </a:p>
          <a:p>
            <a:pPr marL="0" indent="0">
              <a:buNone/>
            </a:pPr>
            <a:endParaRPr lang="fr-FR" sz="800" b="1" dirty="0" smtClean="0">
              <a:latin typeface="Consolas" pitchFamily="49" charset="0"/>
            </a:endParaRPr>
          </a:p>
          <a:p>
            <a:pPr marL="0" indent="0">
              <a:buNone/>
            </a:pPr>
            <a:endParaRPr lang="fr-FR" sz="2000" b="1" dirty="0">
              <a:latin typeface="Consolas" pitchFamily="49" charset="0"/>
            </a:endParaRPr>
          </a:p>
          <a:p>
            <a:pPr marL="0" indent="0">
              <a:buNone/>
            </a:pPr>
            <a:endParaRPr lang="fr-FR" sz="2000" b="1" dirty="0" smtClean="0">
              <a:latin typeface="Consolas" pitchFamily="49" charset="0"/>
            </a:endParaRPr>
          </a:p>
          <a:p>
            <a:pPr marL="0" indent="0">
              <a:buNone/>
            </a:pPr>
            <a:endParaRPr lang="fr-FR" sz="2000" b="1" dirty="0" smtClean="0">
              <a:latin typeface="Consolas" pitchFamily="49" charset="0"/>
            </a:endParaRPr>
          </a:p>
          <a:p>
            <a:pPr lvl="1"/>
            <a:endParaRPr lang="fr-FR" sz="1800" i="1" dirty="0" smtClean="0">
              <a:latin typeface="Consolas" pitchFamily="49" charset="0"/>
            </a:endParaRPr>
          </a:p>
          <a:p>
            <a:pPr lvl="1"/>
            <a:endParaRPr lang="fr-FR" sz="1800" i="1" dirty="0">
              <a:latin typeface="Consolas" pitchFamily="49" charset="0"/>
            </a:endParaRPr>
          </a:p>
          <a:p>
            <a:pPr lvl="1"/>
            <a:endParaRPr lang="fr-FR" sz="1800" i="1" dirty="0" smtClean="0">
              <a:latin typeface="Consolas" pitchFamily="49" charset="0"/>
            </a:endParaRPr>
          </a:p>
          <a:p>
            <a:pPr lvl="1"/>
            <a:endParaRPr lang="fr-FR" sz="1800" i="1" dirty="0">
              <a:latin typeface="Consolas" pitchFamily="49" charset="0"/>
            </a:endParaRPr>
          </a:p>
          <a:p>
            <a:pPr lvl="1"/>
            <a:endParaRPr lang="fr-FR" sz="1800" i="1" dirty="0" smtClean="0">
              <a:latin typeface="Consolas" pitchFamily="49" charset="0"/>
            </a:endParaRPr>
          </a:p>
          <a:p>
            <a:pPr lvl="1"/>
            <a:endParaRPr lang="fr-FR" sz="1800" i="1" dirty="0">
              <a:latin typeface="Consolas" pitchFamily="49" charset="0"/>
            </a:endParaRPr>
          </a:p>
          <a:p>
            <a:pPr lvl="1"/>
            <a:endParaRPr lang="fr-FR" sz="1800" i="1" dirty="0" smtClean="0">
              <a:latin typeface="Consolas" pitchFamily="49" charset="0"/>
            </a:endParaRPr>
          </a:p>
          <a:p>
            <a:pPr lvl="1"/>
            <a:endParaRPr lang="fr-FR" sz="1800" i="1" dirty="0">
              <a:latin typeface="Consolas" pitchFamily="49" charset="0"/>
            </a:endParaRPr>
          </a:p>
          <a:p>
            <a:pPr marL="274320" lvl="1" indent="0">
              <a:buNone/>
            </a:pPr>
            <a:endParaRPr lang="fr-FR" sz="800" dirty="0">
              <a:latin typeface="Consolas" pitchFamily="49" charset="0"/>
            </a:endParaRPr>
          </a:p>
          <a:p>
            <a:pPr marL="0" lvl="0" indent="0">
              <a:buNone/>
            </a:pPr>
            <a:endParaRPr lang="fr-FR" sz="1800" dirty="0">
              <a:solidFill>
                <a:srgbClr val="00B0F0"/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fr-FR" sz="800" b="1" dirty="0" smtClean="0">
              <a:latin typeface="Consolas" pitchFamily="49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8532440" cy="314368"/>
          </a:xfrm>
        </p:spPr>
        <p:txBody>
          <a:bodyPr/>
          <a:lstStyle/>
          <a:p>
            <a:pPr algn="l"/>
            <a:r>
              <a:rPr lang="fr-FR" i="1" dirty="0" smtClean="0">
                <a:latin typeface="Consolas" pitchFamily="49" charset="0"/>
              </a:rPr>
              <a:t>L'habitat participatif. Une opportunité pour les communes en milieu rural? V. </a:t>
            </a:r>
            <a:r>
              <a:rPr lang="fr-FR" i="1" dirty="0" err="1" smtClean="0">
                <a:latin typeface="Consolas" pitchFamily="49" charset="0"/>
              </a:rPr>
              <a:t>Daviaud</a:t>
            </a:r>
            <a:r>
              <a:rPr lang="fr-FR" i="1" dirty="0" smtClean="0">
                <a:latin typeface="Consolas" pitchFamily="49" charset="0"/>
              </a:rPr>
              <a:t>. </a:t>
            </a:r>
            <a:r>
              <a:rPr lang="fr-FR" i="1" dirty="0">
                <a:latin typeface="Consolas" pitchFamily="49" charset="0"/>
              </a:rPr>
              <a:t>16/05/2017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448" y="0"/>
            <a:ext cx="539552" cy="332656"/>
          </a:xfrm>
        </p:spPr>
        <p:txBody>
          <a:bodyPr/>
          <a:lstStyle/>
          <a:p>
            <a:pPr algn="ctr"/>
            <a:fld id="{7A84A394-8B6E-4BB8-9E4C-06B82D1FF91B}" type="slidenum">
              <a:rPr lang="fr-FR" smtClean="0">
                <a:latin typeface="Consolas" pitchFamily="49" charset="0"/>
              </a:rPr>
              <a:pPr algn="ctr"/>
              <a:t>2</a:t>
            </a:fld>
            <a:endParaRPr lang="fr-FR" dirty="0">
              <a:latin typeface="Consolas" pitchFamily="49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1475656" y="1556792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1772816"/>
            <a:ext cx="1475656" cy="288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000" b="1" dirty="0" smtClean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I-Contexte général</a:t>
            </a:r>
            <a:endParaRPr lang="fr-FR" sz="10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fr-FR" sz="10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0" y="2564904"/>
            <a:ext cx="1475656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1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III-Apport et rapport ville/nature</a:t>
            </a:r>
          </a:p>
          <a:p>
            <a:pPr marL="0" indent="0">
              <a:buNone/>
            </a:pPr>
            <a:r>
              <a:rPr lang="fr-FR" sz="1100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Echelle territoire</a:t>
            </a:r>
          </a:p>
          <a:p>
            <a:pPr marL="0" indent="0">
              <a:buNone/>
            </a:pPr>
            <a:r>
              <a:rPr lang="fr-FR" sz="1100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Echelle projet</a:t>
            </a:r>
          </a:p>
          <a:p>
            <a:pPr marL="0" indent="0">
              <a:buNone/>
            </a:pPr>
            <a:endParaRPr lang="fr-FR" sz="11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0" y="3284984"/>
            <a:ext cx="1475656" cy="324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0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Conclusion</a:t>
            </a:r>
            <a:endParaRPr lang="fr-FR" sz="1000" b="1" dirty="0">
              <a:solidFill>
                <a:schemeClr val="bg1">
                  <a:lumMod val="65000"/>
                </a:schemeClr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fr-FR" sz="11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0" y="2132856"/>
            <a:ext cx="147565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900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II- Etude de cas :   le Limousin</a:t>
            </a:r>
          </a:p>
          <a:p>
            <a:pPr marL="0" indent="0">
              <a:buNone/>
            </a:pPr>
            <a:endParaRPr lang="fr-FR" sz="12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691680" y="4581128"/>
            <a:ext cx="7056784" cy="954107"/>
          </a:xfrm>
          <a:prstGeom prst="rect">
            <a:avLst/>
          </a:prstGeom>
          <a:noFill/>
          <a:ln>
            <a:noFill/>
            <a:prstDash val="soli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800" b="1" cap="small" dirty="0" smtClean="0">
                <a:latin typeface="Consolas" pitchFamily="49" charset="0"/>
              </a:rPr>
              <a:t>Quelle place </a:t>
            </a:r>
            <a:r>
              <a:rPr lang="fr-FR" sz="2800" b="1" cap="small" dirty="0">
                <a:latin typeface="Consolas" pitchFamily="49" charset="0"/>
              </a:rPr>
              <a:t>pour l’habitat participatif </a:t>
            </a:r>
            <a:r>
              <a:rPr lang="fr-FR" sz="2800" b="1" cap="small" dirty="0" smtClean="0">
                <a:latin typeface="Consolas" pitchFamily="49" charset="0"/>
              </a:rPr>
              <a:t>dans un </a:t>
            </a:r>
            <a:r>
              <a:rPr lang="fr-FR" sz="2800" b="1" cap="small" dirty="0">
                <a:latin typeface="Consolas" pitchFamily="49" charset="0"/>
              </a:rPr>
              <a:t>contexte rural</a:t>
            </a:r>
            <a:r>
              <a:rPr lang="fr-FR" sz="2800" b="1" cap="small" dirty="0" smtClean="0">
                <a:latin typeface="Consolas" pitchFamily="49" charset="0"/>
              </a:rPr>
              <a:t>?</a:t>
            </a:r>
            <a:endParaRPr lang="fr-FR" sz="2800" b="1" cap="small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807368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Consolas" pitchFamily="49" charset="0"/>
              </a:rPr>
              <a:t>II-Etude de cas: le territoire Limousin</a:t>
            </a:r>
            <a:endParaRPr lang="fr-FR" sz="3200" dirty="0">
              <a:latin typeface="Consolas" pitchFamily="49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75656" y="1125924"/>
            <a:ext cx="7776864" cy="2735124"/>
          </a:xfrm>
        </p:spPr>
        <p:txBody>
          <a:bodyPr>
            <a:normAutofit fontScale="92500"/>
          </a:bodyPr>
          <a:lstStyle/>
          <a:p>
            <a:r>
              <a:rPr lang="fr-FR" sz="2200" b="1" dirty="0" smtClean="0">
                <a:latin typeface="Consolas" pitchFamily="49" charset="0"/>
              </a:rPr>
              <a:t>Terrain d’observation : le Limousin</a:t>
            </a:r>
            <a:endParaRPr lang="fr-FR" sz="500" b="1" dirty="0" smtClean="0">
              <a:latin typeface="Consolas" pitchFamily="49" charset="0"/>
            </a:endParaRPr>
          </a:p>
          <a:p>
            <a:pPr lvl="1"/>
            <a:r>
              <a:rPr lang="fr-FR" sz="1900" dirty="0" smtClean="0">
                <a:latin typeface="Consolas" pitchFamily="49" charset="0"/>
              </a:rPr>
              <a:t>Territoire rural</a:t>
            </a:r>
          </a:p>
          <a:p>
            <a:pPr lvl="1"/>
            <a:r>
              <a:rPr lang="fr-FR" sz="1900" dirty="0" smtClean="0">
                <a:latin typeface="Consolas" pitchFamily="49" charset="0"/>
              </a:rPr>
              <a:t>Longue érosion démographique </a:t>
            </a:r>
            <a:endParaRPr lang="fr-FR" sz="1900" dirty="0">
              <a:latin typeface="Consolas" pitchFamily="49" charset="0"/>
            </a:endParaRPr>
          </a:p>
          <a:p>
            <a:pPr lvl="1"/>
            <a:r>
              <a:rPr lang="fr-FR" sz="1900" dirty="0" smtClean="0">
                <a:latin typeface="Consolas" pitchFamily="49" charset="0"/>
              </a:rPr>
              <a:t>Nouveaux arrivants (années 2000) </a:t>
            </a:r>
            <a:endParaRPr lang="fr-FR" sz="1900" dirty="0">
              <a:latin typeface="Consolas" pitchFamily="49" charset="0"/>
            </a:endParaRPr>
          </a:p>
          <a:p>
            <a:pPr lvl="2"/>
            <a:r>
              <a:rPr lang="fr-FR" sz="1900" b="1" dirty="0">
                <a:latin typeface="Consolas" pitchFamily="49" charset="0"/>
              </a:rPr>
              <a:t>Petites communes </a:t>
            </a:r>
            <a:r>
              <a:rPr lang="fr-FR" sz="1900" dirty="0" smtClean="0">
                <a:latin typeface="Consolas" pitchFamily="49" charset="0"/>
              </a:rPr>
              <a:t>en périphérie des </a:t>
            </a:r>
            <a:r>
              <a:rPr lang="fr-FR" sz="1900" dirty="0">
                <a:latin typeface="Consolas" pitchFamily="49" charset="0"/>
              </a:rPr>
              <a:t>pôles </a:t>
            </a:r>
            <a:r>
              <a:rPr lang="fr-FR" sz="1900" dirty="0" smtClean="0">
                <a:latin typeface="Consolas" pitchFamily="49" charset="0"/>
              </a:rPr>
              <a:t>urbains</a:t>
            </a:r>
          </a:p>
          <a:p>
            <a:pPr lvl="2"/>
            <a:r>
              <a:rPr lang="fr-FR" sz="1900" b="1" dirty="0" smtClean="0">
                <a:latin typeface="Consolas" pitchFamily="49" charset="0"/>
              </a:rPr>
              <a:t>Aménités</a:t>
            </a:r>
            <a:r>
              <a:rPr lang="fr-FR" sz="1900" dirty="0" smtClean="0">
                <a:latin typeface="Consolas" pitchFamily="49" charset="0"/>
              </a:rPr>
              <a:t> paysagères</a:t>
            </a:r>
            <a:r>
              <a:rPr lang="fr-FR" sz="1900" dirty="0">
                <a:latin typeface="Consolas" pitchFamily="49" charset="0"/>
              </a:rPr>
              <a:t>, esthétiques, </a:t>
            </a:r>
            <a:r>
              <a:rPr lang="fr-FR" sz="1900" dirty="0" smtClean="0">
                <a:latin typeface="Consolas" pitchFamily="49" charset="0"/>
              </a:rPr>
              <a:t>environnementales</a:t>
            </a:r>
          </a:p>
          <a:p>
            <a:pPr marL="548640" lvl="2" indent="0">
              <a:buNone/>
            </a:pPr>
            <a:r>
              <a:rPr lang="fr-FR" sz="1700" dirty="0">
                <a:latin typeface="Consolas" pitchFamily="49" charset="0"/>
              </a:rPr>
              <a:t>= un des facteurs de décision important </a:t>
            </a:r>
          </a:p>
          <a:p>
            <a:pPr marL="548640" lvl="2" indent="0">
              <a:buNone/>
            </a:pPr>
            <a:r>
              <a:rPr lang="fr-FR" sz="1500" dirty="0">
                <a:latin typeface="Consolas" pitchFamily="49" charset="0"/>
              </a:rPr>
              <a:t>(J. </a:t>
            </a:r>
            <a:r>
              <a:rPr lang="fr-FR" sz="1500" dirty="0" err="1">
                <a:latin typeface="Consolas" pitchFamily="49" charset="0"/>
              </a:rPr>
              <a:t>Dellier</a:t>
            </a:r>
            <a:r>
              <a:rPr lang="fr-FR" sz="1500" dirty="0">
                <a:latin typeface="Consolas" pitchFamily="49" charset="0"/>
              </a:rPr>
              <a:t>, E. Garnier, et F. Richard , 2013) </a:t>
            </a:r>
          </a:p>
          <a:p>
            <a:pPr marL="548640" lvl="2" indent="0">
              <a:buNone/>
            </a:pPr>
            <a:endParaRPr lang="fr-FR" sz="1700" dirty="0" smtClean="0">
              <a:latin typeface="Consolas" pitchFamily="49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8532440" cy="314368"/>
          </a:xfrm>
        </p:spPr>
        <p:txBody>
          <a:bodyPr/>
          <a:lstStyle/>
          <a:p>
            <a:pPr algn="l"/>
            <a:r>
              <a:rPr lang="fr-FR" i="1" dirty="0" smtClean="0">
                <a:latin typeface="Consolas" pitchFamily="49" charset="0"/>
              </a:rPr>
              <a:t>L'habitat participatif. Une opportunité pour les communes en milieu rural? V. </a:t>
            </a:r>
            <a:r>
              <a:rPr lang="fr-FR" i="1" dirty="0" err="1" smtClean="0">
                <a:latin typeface="Consolas" pitchFamily="49" charset="0"/>
              </a:rPr>
              <a:t>Daviaud</a:t>
            </a:r>
            <a:r>
              <a:rPr lang="fr-FR" i="1" dirty="0" smtClean="0">
                <a:latin typeface="Consolas" pitchFamily="49" charset="0"/>
              </a:rPr>
              <a:t>. </a:t>
            </a:r>
            <a:r>
              <a:rPr lang="fr-FR" i="1" dirty="0">
                <a:latin typeface="Consolas" pitchFamily="49" charset="0"/>
              </a:rPr>
              <a:t>16/05/2017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448" y="0"/>
            <a:ext cx="539552" cy="332656"/>
          </a:xfrm>
        </p:spPr>
        <p:txBody>
          <a:bodyPr/>
          <a:lstStyle/>
          <a:p>
            <a:pPr algn="ctr"/>
            <a:fld id="{7A84A394-8B6E-4BB8-9E4C-06B82D1FF91B}" type="slidenum">
              <a:rPr lang="fr-FR" smtClean="0">
                <a:latin typeface="Consolas" pitchFamily="49" charset="0"/>
              </a:rPr>
              <a:pPr algn="ctr"/>
              <a:t>3</a:t>
            </a:fld>
            <a:endParaRPr lang="fr-FR" dirty="0">
              <a:latin typeface="Consolas" pitchFamily="49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1475656" y="1556792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 descr="F:\Stage\Carte\JPG\Com_urba_rur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02" t="7476" r="3440" b="22197"/>
          <a:stretch/>
        </p:blipFill>
        <p:spPr bwMode="auto">
          <a:xfrm>
            <a:off x="3275856" y="3954593"/>
            <a:ext cx="3240000" cy="27147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1844824"/>
            <a:ext cx="1475656" cy="2880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11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I-Contexte général</a:t>
            </a:r>
            <a:endParaRPr lang="fr-FR" sz="1100" b="1" dirty="0">
              <a:solidFill>
                <a:schemeClr val="bg1">
                  <a:lumMod val="65000"/>
                </a:schemeClr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fr-FR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0" y="2132856"/>
            <a:ext cx="147565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000" b="1" dirty="0" smtClean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II- Etude de cas :   le Limousin</a:t>
            </a:r>
          </a:p>
          <a:p>
            <a:pPr marL="0" indent="0">
              <a:buNone/>
            </a:pPr>
            <a:endParaRPr lang="fr-FR" sz="12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0" y="2564904"/>
            <a:ext cx="1475656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1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III-Apport et rapport ville/nature</a:t>
            </a:r>
          </a:p>
          <a:p>
            <a:pPr marL="0" indent="0">
              <a:buNone/>
            </a:pPr>
            <a:r>
              <a:rPr lang="fr-FR" sz="1100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Echelle territoire</a:t>
            </a:r>
          </a:p>
          <a:p>
            <a:pPr marL="0" indent="0">
              <a:buNone/>
            </a:pPr>
            <a:r>
              <a:rPr lang="fr-FR" sz="1100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Echelle projet</a:t>
            </a:r>
          </a:p>
          <a:p>
            <a:pPr marL="0" indent="0">
              <a:buNone/>
            </a:pPr>
            <a:endParaRPr lang="fr-FR" sz="11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0" y="3284984"/>
            <a:ext cx="1475656" cy="324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0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Conclusion</a:t>
            </a:r>
            <a:endParaRPr lang="fr-FR" sz="1000" b="1" dirty="0">
              <a:solidFill>
                <a:schemeClr val="bg1">
                  <a:lumMod val="65000"/>
                </a:schemeClr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fr-FR" sz="11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215853" y="6611779"/>
            <a:ext cx="4176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latin typeface="Consolas" pitchFamily="49" charset="0"/>
              </a:rPr>
              <a:t>Carte 1 : répartition des communes rurales et urbaines</a:t>
            </a:r>
            <a:endParaRPr lang="fr-FR" sz="1000" i="1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2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4762" y="461392"/>
            <a:ext cx="9144000" cy="735360"/>
          </a:xfrm>
        </p:spPr>
        <p:txBody>
          <a:bodyPr>
            <a:normAutofit/>
          </a:bodyPr>
          <a:lstStyle/>
          <a:p>
            <a:r>
              <a:rPr lang="fr-FR" sz="3200" dirty="0">
                <a:latin typeface="Consolas" pitchFamily="49" charset="0"/>
              </a:rPr>
              <a:t>II-Etude de cas: le territoire Limousin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47664" y="1484784"/>
            <a:ext cx="7459664" cy="4959043"/>
          </a:xfrm>
        </p:spPr>
        <p:txBody>
          <a:bodyPr>
            <a:normAutofit fontScale="92500" lnSpcReduction="10000"/>
          </a:bodyPr>
          <a:lstStyle/>
          <a:p>
            <a:r>
              <a:rPr lang="fr-FR" sz="2200" b="1" dirty="0" smtClean="0">
                <a:latin typeface="Consolas" pitchFamily="49" charset="0"/>
              </a:rPr>
              <a:t>Résultat non </a:t>
            </a:r>
            <a:r>
              <a:rPr lang="fr-FR" sz="2200" b="1" dirty="0">
                <a:latin typeface="Consolas" pitchFamily="49" charset="0"/>
              </a:rPr>
              <a:t>exhaustif </a:t>
            </a:r>
            <a:r>
              <a:rPr lang="fr-FR" sz="2200" b="1" dirty="0" smtClean="0">
                <a:latin typeface="Consolas" pitchFamily="49" charset="0"/>
              </a:rPr>
              <a:t>du recensement </a:t>
            </a:r>
            <a:r>
              <a:rPr lang="fr-FR" sz="1900" dirty="0" smtClean="0">
                <a:latin typeface="Consolas" pitchFamily="49" charset="0"/>
              </a:rPr>
              <a:t>(mai 2016)</a:t>
            </a:r>
          </a:p>
          <a:p>
            <a:pPr lvl="1"/>
            <a:r>
              <a:rPr lang="fr-FR" sz="1900" b="1" dirty="0" smtClean="0">
                <a:latin typeface="Consolas" pitchFamily="49" charset="0"/>
              </a:rPr>
              <a:t>13 projets</a:t>
            </a:r>
          </a:p>
          <a:p>
            <a:pPr lvl="2"/>
            <a:r>
              <a:rPr lang="fr-FR" sz="1800" dirty="0" smtClean="0">
                <a:latin typeface="Consolas" pitchFamily="49" charset="0"/>
              </a:rPr>
              <a:t>10 sources</a:t>
            </a:r>
          </a:p>
          <a:p>
            <a:pPr lvl="3"/>
            <a:r>
              <a:rPr lang="fr-FR" dirty="0" smtClean="0">
                <a:latin typeface="Consolas" pitchFamily="49" charset="0"/>
              </a:rPr>
              <a:t>Associations, </a:t>
            </a:r>
            <a:r>
              <a:rPr lang="fr-FR" dirty="0">
                <a:latin typeface="Consolas" pitchFamily="49" charset="0"/>
              </a:rPr>
              <a:t>Université, </a:t>
            </a:r>
            <a:endParaRPr lang="fr-FR" dirty="0" smtClean="0">
              <a:latin typeface="Consolas" pitchFamily="49" charset="0"/>
            </a:endParaRPr>
          </a:p>
          <a:p>
            <a:pPr marL="822960" lvl="3" indent="0">
              <a:buNone/>
            </a:pPr>
            <a:r>
              <a:rPr lang="fr-FR" dirty="0">
                <a:latin typeface="Consolas" pitchFamily="49" charset="0"/>
              </a:rPr>
              <a:t> </a:t>
            </a:r>
            <a:r>
              <a:rPr lang="fr-FR" dirty="0" smtClean="0">
                <a:latin typeface="Consolas" pitchFamily="49" charset="0"/>
              </a:rPr>
              <a:t> </a:t>
            </a:r>
            <a:r>
              <a:rPr lang="fr-FR" dirty="0">
                <a:latin typeface="Consolas" pitchFamily="49" charset="0"/>
              </a:rPr>
              <a:t>CAUE 87, </a:t>
            </a:r>
            <a:r>
              <a:rPr lang="fr-FR" dirty="0" smtClean="0">
                <a:latin typeface="Consolas" pitchFamily="49" charset="0"/>
              </a:rPr>
              <a:t>Internet, etc.</a:t>
            </a:r>
          </a:p>
          <a:p>
            <a:pPr marL="822960" lvl="3" indent="0">
              <a:buNone/>
            </a:pPr>
            <a:endParaRPr lang="fr-FR" sz="500" dirty="0" smtClean="0">
              <a:latin typeface="Consolas" pitchFamily="49" charset="0"/>
            </a:endParaRPr>
          </a:p>
          <a:p>
            <a:pPr lvl="2"/>
            <a:r>
              <a:rPr lang="fr-FR" sz="1800" dirty="0">
                <a:latin typeface="Consolas" pitchFamily="49" charset="0"/>
              </a:rPr>
              <a:t>Localisation</a:t>
            </a:r>
          </a:p>
          <a:p>
            <a:pPr lvl="3"/>
            <a:r>
              <a:rPr lang="fr-FR" dirty="0">
                <a:latin typeface="Consolas" pitchFamily="49" charset="0"/>
              </a:rPr>
              <a:t>2 en Corrèze</a:t>
            </a:r>
          </a:p>
          <a:p>
            <a:pPr lvl="3"/>
            <a:r>
              <a:rPr lang="fr-FR" dirty="0">
                <a:latin typeface="Consolas" pitchFamily="49" charset="0"/>
              </a:rPr>
              <a:t>2 en Creuse</a:t>
            </a:r>
          </a:p>
          <a:p>
            <a:pPr lvl="3"/>
            <a:r>
              <a:rPr lang="fr-FR" dirty="0">
                <a:latin typeface="Consolas" pitchFamily="49" charset="0"/>
              </a:rPr>
              <a:t>9 en </a:t>
            </a:r>
            <a:r>
              <a:rPr lang="fr-FR" dirty="0" smtClean="0">
                <a:latin typeface="Consolas" pitchFamily="49" charset="0"/>
              </a:rPr>
              <a:t>Haute-Vienne</a:t>
            </a:r>
          </a:p>
          <a:p>
            <a:pPr marL="822960" lvl="3" indent="0">
              <a:buNone/>
            </a:pPr>
            <a:endParaRPr lang="fr-FR" sz="500" dirty="0" smtClean="0">
              <a:latin typeface="Consolas" pitchFamily="49" charset="0"/>
            </a:endParaRPr>
          </a:p>
          <a:p>
            <a:pPr lvl="2"/>
            <a:r>
              <a:rPr lang="fr-FR" sz="1800" dirty="0">
                <a:latin typeface="Consolas" pitchFamily="49" charset="0"/>
              </a:rPr>
              <a:t>Etat d’avancement</a:t>
            </a:r>
          </a:p>
          <a:p>
            <a:pPr lvl="3"/>
            <a:r>
              <a:rPr lang="fr-FR" dirty="0" smtClean="0">
                <a:latin typeface="Consolas" pitchFamily="49" charset="0"/>
              </a:rPr>
              <a:t>3 achevés/habités</a:t>
            </a:r>
          </a:p>
          <a:p>
            <a:pPr lvl="3"/>
            <a:r>
              <a:rPr lang="fr-FR" dirty="0" smtClean="0">
                <a:latin typeface="Consolas" pitchFamily="49" charset="0"/>
              </a:rPr>
              <a:t>7 amorcés</a:t>
            </a:r>
          </a:p>
          <a:p>
            <a:pPr lvl="3"/>
            <a:r>
              <a:rPr lang="fr-FR" dirty="0" smtClean="0">
                <a:latin typeface="Consolas" pitchFamily="49" charset="0"/>
              </a:rPr>
              <a:t>3 en réflexion</a:t>
            </a:r>
          </a:p>
          <a:p>
            <a:pPr lvl="3"/>
            <a:endParaRPr lang="fr-FR" sz="500" dirty="0" smtClean="0">
              <a:latin typeface="Consolas" pitchFamily="49" charset="0"/>
            </a:endParaRPr>
          </a:p>
          <a:p>
            <a:pPr lvl="2"/>
            <a:r>
              <a:rPr lang="fr-FR" sz="1800" dirty="0">
                <a:latin typeface="Consolas" pitchFamily="49" charset="0"/>
              </a:rPr>
              <a:t>Initiatives</a:t>
            </a:r>
          </a:p>
          <a:p>
            <a:pPr lvl="3"/>
            <a:r>
              <a:rPr lang="fr-FR" dirty="0" smtClean="0">
                <a:latin typeface="Consolas" pitchFamily="49" charset="0"/>
              </a:rPr>
              <a:t>10 privées</a:t>
            </a:r>
          </a:p>
          <a:p>
            <a:pPr lvl="3"/>
            <a:r>
              <a:rPr lang="fr-FR" dirty="0" smtClean="0">
                <a:latin typeface="Consolas" pitchFamily="49" charset="0"/>
              </a:rPr>
              <a:t>3 Collectivités (Mairie)</a:t>
            </a:r>
          </a:p>
          <a:p>
            <a:pPr lvl="3"/>
            <a:endParaRPr lang="fr-FR" dirty="0">
              <a:latin typeface="Consolas" pitchFamily="49" charset="0"/>
            </a:endParaRPr>
          </a:p>
          <a:p>
            <a:pPr lvl="3"/>
            <a:endParaRPr lang="fr-FR" dirty="0" smtClean="0">
              <a:latin typeface="Consolas" pitchFamily="49" charset="0"/>
            </a:endParaRPr>
          </a:p>
          <a:p>
            <a:pPr lvl="3"/>
            <a:endParaRPr lang="fr-FR" dirty="0" smtClean="0">
              <a:latin typeface="Consolas" pitchFamily="49" charset="0"/>
            </a:endParaRPr>
          </a:p>
          <a:p>
            <a:pPr lvl="2"/>
            <a:endParaRPr lang="fr-FR" dirty="0" smtClean="0">
              <a:latin typeface="Consolas" pitchFamily="49" charset="0"/>
            </a:endParaRPr>
          </a:p>
          <a:p>
            <a:pPr marL="1051560" lvl="4" indent="0">
              <a:buNone/>
            </a:pPr>
            <a:endParaRPr lang="fr-FR" dirty="0" smtClean="0">
              <a:latin typeface="Consolas" pitchFamily="49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8532440" cy="314368"/>
          </a:xfrm>
        </p:spPr>
        <p:txBody>
          <a:bodyPr/>
          <a:lstStyle/>
          <a:p>
            <a:pPr algn="l"/>
            <a:r>
              <a:rPr lang="fr-FR" i="1" dirty="0" smtClean="0">
                <a:latin typeface="Consolas" pitchFamily="49" charset="0"/>
              </a:rPr>
              <a:t>L'habitat participatif. Une opportunité pour les communes en milieu rural? V. </a:t>
            </a:r>
            <a:r>
              <a:rPr lang="fr-FR" i="1" dirty="0" err="1" smtClean="0">
                <a:latin typeface="Consolas" pitchFamily="49" charset="0"/>
              </a:rPr>
              <a:t>Daviaud</a:t>
            </a:r>
            <a:r>
              <a:rPr lang="fr-FR" i="1" dirty="0" smtClean="0">
                <a:latin typeface="Consolas" pitchFamily="49" charset="0"/>
              </a:rPr>
              <a:t>. </a:t>
            </a:r>
            <a:r>
              <a:rPr lang="fr-FR" i="1" dirty="0">
                <a:latin typeface="Consolas" pitchFamily="49" charset="0"/>
              </a:rPr>
              <a:t>16/05/2017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448" y="0"/>
            <a:ext cx="539552" cy="332656"/>
          </a:xfrm>
        </p:spPr>
        <p:txBody>
          <a:bodyPr/>
          <a:lstStyle/>
          <a:p>
            <a:pPr algn="ctr"/>
            <a:fld id="{7A84A394-8B6E-4BB8-9E4C-06B82D1FF91B}" type="slidenum">
              <a:rPr lang="fr-FR" smtClean="0">
                <a:latin typeface="Consolas" pitchFamily="49" charset="0"/>
              </a:rPr>
              <a:pPr algn="ctr"/>
              <a:t>4</a:t>
            </a:fld>
            <a:endParaRPr lang="fr-FR" dirty="0">
              <a:latin typeface="Consolas" pitchFamily="49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1475656" y="1556792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 descr="F:\Stage\Carte\JPG\Carte_A4_Dpt_projet_avence_etiq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2" t="5147" r="1983" b="7126"/>
          <a:stretch/>
        </p:blipFill>
        <p:spPr bwMode="auto">
          <a:xfrm>
            <a:off x="5724128" y="1916832"/>
            <a:ext cx="3283200" cy="432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4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1844824"/>
            <a:ext cx="1475656" cy="2880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11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I-Contexte général</a:t>
            </a:r>
            <a:endParaRPr lang="fr-FR" sz="1100" b="1" dirty="0">
              <a:solidFill>
                <a:schemeClr val="bg1">
                  <a:lumMod val="65000"/>
                </a:schemeClr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fr-FR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0" y="2636912"/>
            <a:ext cx="1475656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1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III-Apport et rapport ville/nature</a:t>
            </a:r>
          </a:p>
          <a:p>
            <a:pPr marL="0" indent="0">
              <a:buNone/>
            </a:pPr>
            <a:r>
              <a:rPr lang="fr-FR" sz="1100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Echelle territoire</a:t>
            </a:r>
          </a:p>
          <a:p>
            <a:pPr marL="0" indent="0">
              <a:buNone/>
            </a:pPr>
            <a:r>
              <a:rPr lang="fr-FR" sz="1100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Echelle projet</a:t>
            </a:r>
          </a:p>
          <a:p>
            <a:pPr marL="0" indent="0">
              <a:buNone/>
            </a:pPr>
            <a:endParaRPr lang="fr-FR" sz="11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0" y="3356992"/>
            <a:ext cx="1475656" cy="324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0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Conclusion</a:t>
            </a:r>
            <a:endParaRPr lang="fr-FR" sz="1000" b="1" dirty="0">
              <a:solidFill>
                <a:schemeClr val="bg1">
                  <a:lumMod val="65000"/>
                </a:schemeClr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fr-FR" sz="11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754465" y="6237312"/>
            <a:ext cx="33540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latin typeface="Consolas" pitchFamily="49" charset="0"/>
              </a:rPr>
              <a:t>Carte 2 : localisation des projets recensés</a:t>
            </a:r>
            <a:endParaRPr lang="fr-FR" sz="1000" i="1" dirty="0">
              <a:latin typeface="Consolas" pitchFamily="49" charset="0"/>
            </a:endParaRP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0" y="2132856"/>
            <a:ext cx="147565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000" b="1" dirty="0" smtClean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II- Etude de cas :   le Limousin</a:t>
            </a:r>
          </a:p>
          <a:p>
            <a:pPr marL="0" indent="0">
              <a:buNone/>
            </a:pPr>
            <a:endParaRPr lang="fr-FR" sz="12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04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07368"/>
          </a:xfrm>
        </p:spPr>
        <p:txBody>
          <a:bodyPr>
            <a:normAutofit/>
          </a:bodyPr>
          <a:lstStyle/>
          <a:p>
            <a:r>
              <a:rPr lang="fr-FR" sz="3200" dirty="0">
                <a:latin typeface="Consolas" pitchFamily="49" charset="0"/>
              </a:rPr>
              <a:t>II-Etude de cas: le territoire Limousin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47664" y="1566301"/>
            <a:ext cx="7067128" cy="4834864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latin typeface="Consolas" pitchFamily="49" charset="0"/>
              </a:rPr>
              <a:t>Résultats du recensement des initiatives</a:t>
            </a:r>
          </a:p>
          <a:p>
            <a:pPr lvl="1"/>
            <a:r>
              <a:rPr lang="fr-FR" sz="1800" dirty="0" smtClean="0">
                <a:latin typeface="Consolas" pitchFamily="49" charset="0"/>
              </a:rPr>
              <a:t>Anecdotique</a:t>
            </a:r>
          </a:p>
          <a:p>
            <a:pPr lvl="1"/>
            <a:r>
              <a:rPr lang="fr-FR" sz="1800" dirty="0" smtClean="0">
                <a:latin typeface="Consolas" pitchFamily="49" charset="0"/>
              </a:rPr>
              <a:t>Nette progression</a:t>
            </a:r>
          </a:p>
          <a:p>
            <a:pPr lvl="2"/>
            <a:r>
              <a:rPr lang="fr-FR" sz="1600" dirty="0" smtClean="0">
                <a:latin typeface="Consolas" pitchFamily="49" charset="0"/>
              </a:rPr>
              <a:t>2015 + début 2016 = 8 projets</a:t>
            </a:r>
          </a:p>
          <a:p>
            <a:pPr marL="548640" lvl="2" indent="0">
              <a:buNone/>
            </a:pPr>
            <a:endParaRPr lang="fr-FR" dirty="0">
              <a:latin typeface="Consolas" pitchFamily="49" charset="0"/>
            </a:endParaRPr>
          </a:p>
          <a:p>
            <a:pPr marL="548640" lvl="2" indent="0">
              <a:buNone/>
            </a:pPr>
            <a:endParaRPr lang="fr-FR" dirty="0" smtClean="0">
              <a:latin typeface="Consolas" pitchFamily="49" charset="0"/>
            </a:endParaRPr>
          </a:p>
          <a:p>
            <a:pPr marL="548640" lvl="2" indent="0">
              <a:buNone/>
            </a:pPr>
            <a:endParaRPr lang="fr-FR" dirty="0">
              <a:latin typeface="Consolas" pitchFamily="49" charset="0"/>
            </a:endParaRPr>
          </a:p>
          <a:p>
            <a:pPr marL="548640" lvl="2" indent="0">
              <a:buNone/>
            </a:pPr>
            <a:endParaRPr lang="fr-FR" dirty="0" smtClean="0">
              <a:latin typeface="Consolas" pitchFamily="49" charset="0"/>
            </a:endParaRPr>
          </a:p>
          <a:p>
            <a:pPr marL="548640" lvl="2" indent="0">
              <a:buNone/>
            </a:pPr>
            <a:endParaRPr lang="fr-FR" dirty="0">
              <a:latin typeface="Consolas" pitchFamily="49" charset="0"/>
            </a:endParaRPr>
          </a:p>
          <a:p>
            <a:pPr marL="548640" lvl="2" indent="0">
              <a:buNone/>
            </a:pPr>
            <a:endParaRPr lang="fr-FR" dirty="0" smtClean="0">
              <a:latin typeface="Consolas" pitchFamily="49" charset="0"/>
            </a:endParaRPr>
          </a:p>
          <a:p>
            <a:pPr marL="1737360" lvl="8" indent="0">
              <a:buNone/>
            </a:pPr>
            <a:r>
              <a:rPr lang="fr-FR" dirty="0" smtClean="0">
                <a:latin typeface="Consolas" pitchFamily="49" charset="0"/>
              </a:rPr>
              <a:t>			</a:t>
            </a:r>
            <a:endParaRPr lang="fr-FR" dirty="0">
              <a:latin typeface="Consolas" pitchFamily="49" charset="0"/>
            </a:endParaRPr>
          </a:p>
          <a:p>
            <a:pPr marL="822960" lvl="3" indent="0">
              <a:buNone/>
            </a:pPr>
            <a:endParaRPr lang="fr-FR" dirty="0">
              <a:latin typeface="Consolas" pitchFamily="49" charset="0"/>
            </a:endParaRPr>
          </a:p>
          <a:p>
            <a:pPr marL="822960" lvl="3" indent="0">
              <a:buNone/>
            </a:pPr>
            <a:endParaRPr lang="fr-FR" dirty="0" smtClean="0">
              <a:latin typeface="Consolas" pitchFamily="49" charset="0"/>
            </a:endParaRPr>
          </a:p>
          <a:p>
            <a:pPr marL="822960" lvl="3" indent="0">
              <a:buNone/>
            </a:pPr>
            <a:endParaRPr lang="fr-FR" dirty="0" smtClean="0">
              <a:latin typeface="Consolas" pitchFamily="49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8532440" cy="314368"/>
          </a:xfrm>
        </p:spPr>
        <p:txBody>
          <a:bodyPr/>
          <a:lstStyle/>
          <a:p>
            <a:pPr algn="l"/>
            <a:r>
              <a:rPr lang="fr-FR" i="1" dirty="0" smtClean="0">
                <a:latin typeface="Consolas" pitchFamily="49" charset="0"/>
              </a:rPr>
              <a:t>L'habitat participatif. Une opportunité pour les communes en milieu rural? V. </a:t>
            </a:r>
            <a:r>
              <a:rPr lang="fr-FR" i="1" dirty="0" err="1" smtClean="0">
                <a:latin typeface="Consolas" pitchFamily="49" charset="0"/>
              </a:rPr>
              <a:t>Daviaud</a:t>
            </a:r>
            <a:r>
              <a:rPr lang="fr-FR" i="1" dirty="0" smtClean="0">
                <a:latin typeface="Consolas" pitchFamily="49" charset="0"/>
              </a:rPr>
              <a:t>. </a:t>
            </a:r>
            <a:r>
              <a:rPr lang="fr-FR" i="1" dirty="0">
                <a:latin typeface="Consolas" pitchFamily="49" charset="0"/>
              </a:rPr>
              <a:t>16/05/2017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448" y="0"/>
            <a:ext cx="539552" cy="332656"/>
          </a:xfrm>
        </p:spPr>
        <p:txBody>
          <a:bodyPr/>
          <a:lstStyle/>
          <a:p>
            <a:pPr algn="ctr"/>
            <a:fld id="{7A84A394-8B6E-4BB8-9E4C-06B82D1FF91B}" type="slidenum">
              <a:rPr lang="fr-FR" smtClean="0">
                <a:latin typeface="Consolas" pitchFamily="49" charset="0"/>
              </a:rPr>
              <a:pPr algn="ctr"/>
              <a:t>5</a:t>
            </a:fld>
            <a:endParaRPr lang="fr-FR" dirty="0">
              <a:latin typeface="Consolas" pitchFamily="49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1475656" y="1556792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0312" y="3645024"/>
            <a:ext cx="4320000" cy="2308966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3079849" y="5981218"/>
            <a:ext cx="44444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>
                <a:latin typeface="Consolas" pitchFamily="49" charset="0"/>
              </a:rPr>
              <a:t>Graphique 1 : répartition </a:t>
            </a:r>
            <a:r>
              <a:rPr lang="fr-FR" sz="1000" i="1" dirty="0" smtClean="0">
                <a:latin typeface="Consolas" pitchFamily="49" charset="0"/>
              </a:rPr>
              <a:t>des nouvelles initiatives connues par année</a:t>
            </a:r>
            <a:endParaRPr lang="fr-FR" sz="1000" i="1" dirty="0">
              <a:latin typeface="Consolas" pitchFamily="49" charset="0"/>
            </a:endParaRPr>
          </a:p>
        </p:txBody>
      </p:sp>
      <p:sp>
        <p:nvSpPr>
          <p:cNvPr id="16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1772816"/>
            <a:ext cx="1475656" cy="288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0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I-Contexte général</a:t>
            </a:r>
            <a:endParaRPr lang="fr-FR" sz="1000" b="1" dirty="0">
              <a:solidFill>
                <a:schemeClr val="bg1">
                  <a:lumMod val="65000"/>
                </a:schemeClr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fr-FR" sz="10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0" y="2636912"/>
            <a:ext cx="1475656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1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III-Apport et rapport ville/nature</a:t>
            </a:r>
          </a:p>
          <a:p>
            <a:pPr marL="0" indent="0">
              <a:buNone/>
            </a:pPr>
            <a:r>
              <a:rPr lang="fr-FR" sz="1100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Echelle territoire</a:t>
            </a:r>
          </a:p>
          <a:p>
            <a:pPr marL="0" indent="0">
              <a:buNone/>
            </a:pPr>
            <a:r>
              <a:rPr lang="fr-FR" sz="1100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Echelle projet</a:t>
            </a:r>
          </a:p>
          <a:p>
            <a:pPr marL="0" indent="0">
              <a:buNone/>
            </a:pPr>
            <a:endParaRPr lang="fr-FR" sz="11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0" y="3356992"/>
            <a:ext cx="1475656" cy="324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0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Conclusion</a:t>
            </a:r>
            <a:endParaRPr lang="fr-FR" sz="1000" b="1" dirty="0">
              <a:solidFill>
                <a:schemeClr val="bg1">
                  <a:lumMod val="65000"/>
                </a:schemeClr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fr-FR" sz="11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0" y="2132856"/>
            <a:ext cx="147565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000" b="1" dirty="0" smtClean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II- Etude de cas :   le Limousin</a:t>
            </a:r>
          </a:p>
          <a:p>
            <a:pPr marL="0" indent="0">
              <a:buNone/>
            </a:pPr>
            <a:endParaRPr lang="fr-FR" sz="12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76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648072"/>
          </a:xfrm>
        </p:spPr>
        <p:txBody>
          <a:bodyPr>
            <a:normAutofit/>
          </a:bodyPr>
          <a:lstStyle/>
          <a:p>
            <a:r>
              <a:rPr lang="fr-FR" sz="3200" dirty="0">
                <a:latin typeface="Consolas" pitchFamily="49" charset="0"/>
              </a:rPr>
              <a:t>II-Etude de cas: le territoire Limousin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79772" y="1268760"/>
            <a:ext cx="7596336" cy="5371092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latin typeface="Consolas" pitchFamily="49" charset="0"/>
              </a:rPr>
              <a:t>7 rencontres </a:t>
            </a:r>
            <a:r>
              <a:rPr lang="fr-FR" sz="1400" dirty="0" smtClean="0">
                <a:latin typeface="Consolas" pitchFamily="49" charset="0"/>
              </a:rPr>
              <a:t>(initiatives en réflexion, amorcées, achevées)</a:t>
            </a:r>
          </a:p>
          <a:p>
            <a:pPr lvl="1"/>
            <a:r>
              <a:rPr lang="fr-FR" sz="1800" dirty="0">
                <a:latin typeface="Consolas" pitchFamily="49" charset="0"/>
              </a:rPr>
              <a:t>4 </a:t>
            </a:r>
            <a:r>
              <a:rPr lang="fr-FR" sz="1800" dirty="0" smtClean="0">
                <a:latin typeface="Consolas" pitchFamily="49" charset="0"/>
              </a:rPr>
              <a:t>entretiens </a:t>
            </a:r>
            <a:r>
              <a:rPr lang="fr-FR" sz="1400" dirty="0">
                <a:latin typeface="Consolas" pitchFamily="49" charset="0"/>
              </a:rPr>
              <a:t>(initiatives </a:t>
            </a:r>
            <a:r>
              <a:rPr lang="fr-FR" sz="1400" dirty="0" smtClean="0">
                <a:latin typeface="Consolas" pitchFamily="49" charset="0"/>
              </a:rPr>
              <a:t>amorcées</a:t>
            </a:r>
            <a:r>
              <a:rPr lang="fr-FR" sz="1400" dirty="0">
                <a:latin typeface="Consolas" pitchFamily="49" charset="0"/>
              </a:rPr>
              <a:t>, achevées</a:t>
            </a:r>
            <a:r>
              <a:rPr lang="fr-FR" sz="1400" dirty="0" smtClean="0">
                <a:latin typeface="Consolas" pitchFamily="49" charset="0"/>
              </a:rPr>
              <a:t>)</a:t>
            </a:r>
            <a:endParaRPr lang="fr-FR" sz="1800" dirty="0">
              <a:latin typeface="Consolas" pitchFamily="49" charset="0"/>
            </a:endParaRPr>
          </a:p>
          <a:p>
            <a:pPr lvl="1"/>
            <a:r>
              <a:rPr lang="fr-FR" sz="1800" dirty="0" smtClean="0">
                <a:latin typeface="Consolas" pitchFamily="49" charset="0"/>
              </a:rPr>
              <a:t>3 projets suivis </a:t>
            </a:r>
          </a:p>
          <a:p>
            <a:pPr marL="0" indent="0">
              <a:buNone/>
            </a:pPr>
            <a:endParaRPr lang="fr-FR" sz="500" i="1" dirty="0">
              <a:latin typeface="Consolas" pitchFamily="49" charset="0"/>
            </a:endParaRPr>
          </a:p>
          <a:p>
            <a:r>
              <a:rPr lang="fr-FR" sz="2000" b="1" dirty="0">
                <a:latin typeface="Consolas" pitchFamily="49" charset="0"/>
              </a:rPr>
              <a:t>Volonté/besoin de renforcer les liens </a:t>
            </a:r>
            <a:r>
              <a:rPr lang="fr-FR" sz="2000" b="1" dirty="0" smtClean="0">
                <a:latin typeface="Consolas" pitchFamily="49" charset="0"/>
              </a:rPr>
              <a:t>sociaux </a:t>
            </a:r>
          </a:p>
          <a:p>
            <a:pPr marL="0" indent="0">
              <a:buNone/>
            </a:pPr>
            <a:endParaRPr lang="fr-FR" sz="500" dirty="0" smtClean="0">
              <a:solidFill>
                <a:srgbClr val="0070C0"/>
              </a:solidFill>
              <a:latin typeface="Consolas" pitchFamily="49" charset="0"/>
            </a:endParaRPr>
          </a:p>
          <a:p>
            <a:r>
              <a:rPr lang="fr-FR" sz="2000" b="1" dirty="0" smtClean="0">
                <a:latin typeface="Consolas" pitchFamily="49" charset="0"/>
              </a:rPr>
              <a:t>Mise en avant des préoccupations écologiques</a:t>
            </a:r>
          </a:p>
          <a:p>
            <a:pPr lvl="1"/>
            <a:r>
              <a:rPr lang="fr-FR" sz="1800" dirty="0" smtClean="0">
                <a:latin typeface="Consolas" pitchFamily="49" charset="0"/>
              </a:rPr>
              <a:t>Projet architectural</a:t>
            </a:r>
          </a:p>
          <a:p>
            <a:pPr lvl="1"/>
            <a:r>
              <a:rPr lang="fr-FR" sz="1800" dirty="0" smtClean="0">
                <a:latin typeface="Consolas" pitchFamily="49" charset="0"/>
              </a:rPr>
              <a:t>Déplacements doux</a:t>
            </a:r>
          </a:p>
          <a:p>
            <a:pPr lvl="1"/>
            <a:r>
              <a:rPr lang="fr-FR" sz="1800" dirty="0" smtClean="0">
                <a:latin typeface="Consolas" pitchFamily="49" charset="0"/>
              </a:rPr>
              <a:t>Espaces verts et jardins</a:t>
            </a:r>
          </a:p>
          <a:p>
            <a:pPr lvl="1"/>
            <a:endParaRPr lang="fr-FR" sz="1800" dirty="0">
              <a:latin typeface="Consolas" pitchFamily="49" charset="0"/>
            </a:endParaRPr>
          </a:p>
          <a:p>
            <a:pPr marL="274320" lvl="1" indent="0">
              <a:buNone/>
            </a:pPr>
            <a:r>
              <a:rPr lang="fr-FR" sz="1800" dirty="0" smtClean="0">
                <a:latin typeface="Consolas" pitchFamily="49" charset="0"/>
              </a:rPr>
              <a:t>                                     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8532440" cy="314368"/>
          </a:xfrm>
        </p:spPr>
        <p:txBody>
          <a:bodyPr/>
          <a:lstStyle/>
          <a:p>
            <a:pPr algn="l"/>
            <a:r>
              <a:rPr lang="fr-FR" i="1" dirty="0" smtClean="0">
                <a:latin typeface="Consolas" pitchFamily="49" charset="0"/>
              </a:rPr>
              <a:t>L'habitat participatif. Une opportunité pour les communes en milieu rural? V. </a:t>
            </a:r>
            <a:r>
              <a:rPr lang="fr-FR" i="1" dirty="0" err="1" smtClean="0">
                <a:latin typeface="Consolas" pitchFamily="49" charset="0"/>
              </a:rPr>
              <a:t>Daviaud</a:t>
            </a:r>
            <a:r>
              <a:rPr lang="fr-FR" i="1" dirty="0" smtClean="0">
                <a:latin typeface="Consolas" pitchFamily="49" charset="0"/>
              </a:rPr>
              <a:t>. </a:t>
            </a:r>
            <a:r>
              <a:rPr lang="fr-FR" i="1" dirty="0">
                <a:latin typeface="Consolas" pitchFamily="49" charset="0"/>
              </a:rPr>
              <a:t>16/05/2017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448" y="0"/>
            <a:ext cx="539552" cy="332656"/>
          </a:xfrm>
        </p:spPr>
        <p:txBody>
          <a:bodyPr/>
          <a:lstStyle/>
          <a:p>
            <a:pPr algn="ctr"/>
            <a:fld id="{7A84A394-8B6E-4BB8-9E4C-06B82D1FF91B}" type="slidenum">
              <a:rPr lang="fr-FR" smtClean="0">
                <a:latin typeface="Consolas" pitchFamily="49" charset="0"/>
              </a:rPr>
              <a:pPr algn="ctr"/>
              <a:t>6</a:t>
            </a:fld>
            <a:endParaRPr lang="fr-FR" dirty="0">
              <a:latin typeface="Consolas" pitchFamily="49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1475656" y="1556792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-11777" y="2636912"/>
            <a:ext cx="1475656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1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III-Apport et rapport ville/nature</a:t>
            </a:r>
          </a:p>
          <a:p>
            <a:pPr marL="0" indent="0">
              <a:buNone/>
            </a:pPr>
            <a:r>
              <a:rPr lang="fr-FR" sz="1100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Echelle territoire</a:t>
            </a:r>
          </a:p>
          <a:p>
            <a:pPr marL="0" indent="0">
              <a:buNone/>
            </a:pPr>
            <a:r>
              <a:rPr lang="fr-FR" sz="1100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Echelle projet</a:t>
            </a:r>
          </a:p>
          <a:p>
            <a:pPr marL="0" indent="0">
              <a:buNone/>
            </a:pPr>
            <a:endParaRPr lang="fr-FR" sz="11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0" y="3356992"/>
            <a:ext cx="1475656" cy="324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0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Conclusion</a:t>
            </a:r>
            <a:endParaRPr lang="fr-FR" sz="1000" b="1" dirty="0">
              <a:solidFill>
                <a:schemeClr val="bg1">
                  <a:lumMod val="65000"/>
                </a:schemeClr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fr-FR" sz="11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16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1772816"/>
            <a:ext cx="1475656" cy="288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0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I-Contexte général</a:t>
            </a:r>
            <a:endParaRPr lang="fr-FR" sz="1000" b="1" dirty="0">
              <a:solidFill>
                <a:schemeClr val="bg1">
                  <a:lumMod val="65000"/>
                </a:schemeClr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fr-FR" sz="10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</p:txBody>
      </p:sp>
      <p:pic>
        <p:nvPicPr>
          <p:cNvPr id="19" name="Image 18" descr="F:\Stage\Projets_Habitat_participatif\Moulin_Busseix_87\Photos_Busseix\12_04_16\Moulin_Busseix_12_04_2016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301" y="4949379"/>
            <a:ext cx="2159635" cy="144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0" name="Image 19" descr="F:\Stage\Projets_Habitat_participatif\Mairie_Ambazac_87\Photos\Parcelles\IMG_213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565" y="4955044"/>
            <a:ext cx="2159635" cy="144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1" name="Image 20" descr="F:\Stage\Projets_Habitat_participatif\Ambayakas_87\Photos_Ambayakas\Verger et potager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2159635" cy="144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2" name="ZoneTexte 21"/>
          <p:cNvSpPr txBox="1"/>
          <p:nvPr/>
        </p:nvSpPr>
        <p:spPr>
          <a:xfrm>
            <a:off x="1763688" y="6381328"/>
            <a:ext cx="69115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err="1" smtClean="0">
                <a:latin typeface="Consolas" pitchFamily="49" charset="0"/>
              </a:rPr>
              <a:t>Phographies</a:t>
            </a:r>
            <a:r>
              <a:rPr lang="fr-FR" sz="1000" i="1" dirty="0" smtClean="0">
                <a:latin typeface="Consolas" pitchFamily="49" charset="0"/>
              </a:rPr>
              <a:t> : </a:t>
            </a:r>
            <a:r>
              <a:rPr lang="fr-FR" sz="1000" i="1" dirty="0" err="1" smtClean="0">
                <a:latin typeface="Consolas" pitchFamily="49" charset="0"/>
              </a:rPr>
              <a:t>Ecohameau</a:t>
            </a:r>
            <a:r>
              <a:rPr lang="fr-FR" sz="1000" i="1" dirty="0" smtClean="0">
                <a:latin typeface="Consolas" pitchFamily="49" charset="0"/>
              </a:rPr>
              <a:t> du Moulin de </a:t>
            </a:r>
            <a:r>
              <a:rPr lang="fr-FR" sz="1000" i="1" dirty="0" err="1" smtClean="0">
                <a:latin typeface="Consolas" pitchFamily="49" charset="0"/>
              </a:rPr>
              <a:t>Busseix</a:t>
            </a:r>
            <a:r>
              <a:rPr lang="fr-FR" sz="1000" i="1" dirty="0" smtClean="0">
                <a:latin typeface="Consolas" pitchFamily="49" charset="0"/>
              </a:rPr>
              <a:t>, projets de la Mairie d’Ambazac et des </a:t>
            </a:r>
            <a:r>
              <a:rPr lang="fr-FR" sz="1000" i="1" dirty="0" err="1" smtClean="0">
                <a:latin typeface="Consolas" pitchFamily="49" charset="0"/>
              </a:rPr>
              <a:t>Ambayakas</a:t>
            </a:r>
            <a:endParaRPr lang="fr-FR" sz="1000" i="1" dirty="0">
              <a:latin typeface="Consolas" pitchFamily="49" charset="0"/>
            </a:endParaRPr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0" y="2132856"/>
            <a:ext cx="147565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000" b="1" dirty="0" smtClean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II- Etude de cas :   le Limousin</a:t>
            </a:r>
          </a:p>
          <a:p>
            <a:pPr marL="0" indent="0">
              <a:buNone/>
            </a:pPr>
            <a:endParaRPr lang="fr-FR" sz="12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1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864096"/>
          </a:xfrm>
        </p:spPr>
        <p:txBody>
          <a:bodyPr>
            <a:normAutofit fontScale="90000"/>
          </a:bodyPr>
          <a:lstStyle/>
          <a:p>
            <a:pPr lvl="0"/>
            <a:r>
              <a:rPr lang="fr-FR" sz="2900" b="1" dirty="0" smtClean="0">
                <a:latin typeface="Consolas" pitchFamily="49" charset="0"/>
              </a:rPr>
              <a:t>III-</a:t>
            </a:r>
            <a:r>
              <a:rPr lang="fr-FR" sz="2900" b="1" dirty="0">
                <a:latin typeface="Consolas" pitchFamily="49" charset="0"/>
              </a:rPr>
              <a:t> </a:t>
            </a:r>
            <a:r>
              <a:rPr lang="fr-FR" sz="2900" b="1" cap="small" dirty="0" smtClean="0">
                <a:latin typeface="Consolas" pitchFamily="49" charset="0"/>
              </a:rPr>
              <a:t>L’habitat </a:t>
            </a:r>
            <a:r>
              <a:rPr lang="fr-FR" sz="2900" b="1" cap="small" dirty="0">
                <a:latin typeface="Consolas" pitchFamily="49" charset="0"/>
              </a:rPr>
              <a:t>participatif : une </a:t>
            </a:r>
            <a:r>
              <a:rPr lang="fr-FR" sz="2900" b="1" cap="small" dirty="0" smtClean="0">
                <a:latin typeface="Consolas" pitchFamily="49" charset="0"/>
              </a:rPr>
              <a:t>amélioration des apports et des rapports entre </a:t>
            </a:r>
            <a:r>
              <a:rPr lang="fr-FR" sz="2900" b="1" cap="small" dirty="0">
                <a:latin typeface="Consolas" pitchFamily="49" charset="0"/>
              </a:rPr>
              <a:t>la ville </a:t>
            </a:r>
            <a:r>
              <a:rPr lang="fr-FR" sz="2900" b="1" cap="small" dirty="0" smtClean="0">
                <a:latin typeface="Consolas" pitchFamily="49" charset="0"/>
              </a:rPr>
              <a:t>et la </a:t>
            </a:r>
            <a:r>
              <a:rPr lang="fr-FR" sz="2900" b="1" cap="small" dirty="0">
                <a:latin typeface="Consolas" pitchFamily="49" charset="0"/>
              </a:rPr>
              <a:t>« nature » ?</a:t>
            </a:r>
            <a:r>
              <a:rPr lang="fr-FR" sz="3200" b="1" cap="small" dirty="0"/>
              <a:t/>
            </a:r>
            <a:br>
              <a:rPr lang="fr-FR" sz="3200" b="1" cap="small" dirty="0"/>
            </a:br>
            <a:endParaRPr lang="fr-FR" sz="3200" dirty="0">
              <a:latin typeface="Consolas" pitchFamily="49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60352" y="1207680"/>
            <a:ext cx="7067128" cy="5175067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latin typeface="Consolas" pitchFamily="49" charset="0"/>
              </a:rPr>
              <a:t>A l’échelle du projet</a:t>
            </a:r>
            <a:endParaRPr lang="fr-FR" sz="2000" b="1" dirty="0">
              <a:latin typeface="Consolas" pitchFamily="49" charset="0"/>
            </a:endParaRPr>
          </a:p>
          <a:p>
            <a:endParaRPr lang="fr-FR" sz="2000" b="1" dirty="0">
              <a:latin typeface="Consolas" pitchFamily="49" charset="0"/>
            </a:endParaRPr>
          </a:p>
          <a:p>
            <a:pPr marL="274320" lvl="1" indent="0">
              <a:buNone/>
            </a:pPr>
            <a:endParaRPr lang="fr-FR" sz="1800" dirty="0">
              <a:latin typeface="Consolas" pitchFamily="49" charset="0"/>
            </a:endParaRPr>
          </a:p>
          <a:p>
            <a:pPr lvl="1"/>
            <a:endParaRPr lang="fr-FR" sz="1600" b="1" dirty="0" smtClean="0">
              <a:latin typeface="Consolas" pitchFamily="49" charset="0"/>
            </a:endParaRPr>
          </a:p>
          <a:p>
            <a:pPr marL="274320" lvl="1" indent="0">
              <a:buNone/>
            </a:pPr>
            <a:endParaRPr lang="fr-FR" sz="1800" dirty="0">
              <a:latin typeface="Consolas" pitchFamily="49" charset="0"/>
            </a:endParaRPr>
          </a:p>
          <a:p>
            <a:pPr marL="548640" lvl="2" indent="0">
              <a:buNone/>
            </a:pPr>
            <a:endParaRPr lang="fr-FR" dirty="0" smtClean="0">
              <a:latin typeface="Consolas" pitchFamily="49" charset="0"/>
            </a:endParaRPr>
          </a:p>
          <a:p>
            <a:pPr marL="1737360" lvl="8" indent="0">
              <a:buNone/>
            </a:pPr>
            <a:r>
              <a:rPr lang="fr-FR" dirty="0" smtClean="0">
                <a:latin typeface="Consolas" pitchFamily="49" charset="0"/>
              </a:rPr>
              <a:t>			</a:t>
            </a:r>
            <a:endParaRPr lang="fr-FR" dirty="0">
              <a:latin typeface="Consolas" pitchFamily="49" charset="0"/>
            </a:endParaRPr>
          </a:p>
          <a:p>
            <a:pPr marL="822960" lvl="3" indent="0">
              <a:buNone/>
            </a:pPr>
            <a:endParaRPr lang="fr-FR" dirty="0">
              <a:latin typeface="Consolas" pitchFamily="49" charset="0"/>
            </a:endParaRPr>
          </a:p>
          <a:p>
            <a:pPr marL="822960" lvl="3" indent="0">
              <a:buNone/>
            </a:pPr>
            <a:endParaRPr lang="fr-FR" dirty="0" smtClean="0">
              <a:latin typeface="Consolas" pitchFamily="49" charset="0"/>
            </a:endParaRPr>
          </a:p>
          <a:p>
            <a:pPr marL="822960" lvl="3" indent="0">
              <a:buNone/>
            </a:pPr>
            <a:endParaRPr lang="fr-FR" dirty="0" smtClean="0">
              <a:latin typeface="Consolas" pitchFamily="49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8532440" cy="314368"/>
          </a:xfrm>
        </p:spPr>
        <p:txBody>
          <a:bodyPr/>
          <a:lstStyle/>
          <a:p>
            <a:pPr algn="l"/>
            <a:r>
              <a:rPr lang="fr-FR" i="1" dirty="0" smtClean="0">
                <a:latin typeface="Consolas" pitchFamily="49" charset="0"/>
              </a:rPr>
              <a:t>L'habitat participatif. Une opportunité pour les communes en milieu rural? V. </a:t>
            </a:r>
            <a:r>
              <a:rPr lang="fr-FR" i="1" dirty="0" err="1" smtClean="0">
                <a:latin typeface="Consolas" pitchFamily="49" charset="0"/>
              </a:rPr>
              <a:t>Daviaud</a:t>
            </a:r>
            <a:r>
              <a:rPr lang="fr-FR" i="1" dirty="0" smtClean="0">
                <a:latin typeface="Consolas" pitchFamily="49" charset="0"/>
              </a:rPr>
              <a:t>. </a:t>
            </a:r>
            <a:r>
              <a:rPr lang="fr-FR" i="1" dirty="0">
                <a:latin typeface="Consolas" pitchFamily="49" charset="0"/>
              </a:rPr>
              <a:t>16/05/2017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448" y="0"/>
            <a:ext cx="539552" cy="332656"/>
          </a:xfrm>
        </p:spPr>
        <p:txBody>
          <a:bodyPr/>
          <a:lstStyle/>
          <a:p>
            <a:pPr algn="ctr"/>
            <a:fld id="{7A84A394-8B6E-4BB8-9E4C-06B82D1FF91B}" type="slidenum">
              <a:rPr lang="fr-FR" smtClean="0">
                <a:latin typeface="Consolas" pitchFamily="49" charset="0"/>
              </a:rPr>
              <a:pPr algn="ctr"/>
              <a:t>7</a:t>
            </a:fld>
            <a:endParaRPr lang="fr-FR" dirty="0">
              <a:latin typeface="Consolas" pitchFamily="49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1475656" y="1556792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3360400619"/>
              </p:ext>
            </p:extLst>
          </p:nvPr>
        </p:nvGraphicFramePr>
        <p:xfrm>
          <a:off x="1691680" y="1793413"/>
          <a:ext cx="7272808" cy="4315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Espace réservé du contenu 2"/>
          <p:cNvSpPr txBox="1">
            <a:spLocks/>
          </p:cNvSpPr>
          <p:nvPr/>
        </p:nvSpPr>
        <p:spPr>
          <a:xfrm>
            <a:off x="0" y="2636912"/>
            <a:ext cx="1475656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100" b="1" dirty="0" smtClean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III-Apport et rapport ville/nature</a:t>
            </a:r>
          </a:p>
          <a:p>
            <a:pPr marL="0" indent="0">
              <a:buNone/>
            </a:pPr>
            <a:r>
              <a:rPr lang="fr-FR" sz="1100" b="1" dirty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Echelle projet</a:t>
            </a:r>
          </a:p>
          <a:p>
            <a:pPr marL="0" indent="0">
              <a:buNone/>
            </a:pPr>
            <a:r>
              <a:rPr lang="fr-FR" sz="11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Echelle </a:t>
            </a:r>
            <a:r>
              <a:rPr lang="fr-FR" sz="1100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territoire</a:t>
            </a:r>
          </a:p>
          <a:p>
            <a:pPr marL="0" indent="0">
              <a:buNone/>
            </a:pPr>
            <a:endParaRPr lang="fr-FR" sz="11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0" y="3392996"/>
            <a:ext cx="1475656" cy="324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0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Conclusion</a:t>
            </a:r>
            <a:endParaRPr lang="fr-FR" sz="1000" b="1" dirty="0">
              <a:solidFill>
                <a:schemeClr val="bg1">
                  <a:lumMod val="65000"/>
                </a:schemeClr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fr-FR" sz="11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0" y="2132856"/>
            <a:ext cx="147565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000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II- Etude de cas :   le Limousin</a:t>
            </a:r>
          </a:p>
          <a:p>
            <a:pPr marL="0" indent="0">
              <a:buNone/>
            </a:pPr>
            <a:endParaRPr lang="fr-FR" sz="12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3131840" y="5661248"/>
            <a:ext cx="5688632" cy="889805"/>
          </a:xfrm>
          <a:prstGeom prst="roundRect">
            <a:avLst>
              <a:gd name="adj" fmla="val 10000"/>
            </a:avLst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fr-FR" sz="8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fr-FR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Conditions favorables 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à la biodiversité</a:t>
            </a:r>
            <a:endParaRPr lang="fr-FR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3" name="Groupe 22"/>
          <p:cNvGrpSpPr/>
          <p:nvPr/>
        </p:nvGrpSpPr>
        <p:grpSpPr>
          <a:xfrm>
            <a:off x="7848424" y="5395831"/>
            <a:ext cx="540000" cy="841481"/>
            <a:chOff x="5184579" y="989709"/>
            <a:chExt cx="841481" cy="841481"/>
          </a:xfrm>
        </p:grpSpPr>
        <p:sp>
          <p:nvSpPr>
            <p:cNvPr id="24" name="Flèche vers le bas 23"/>
            <p:cNvSpPr/>
            <p:nvPr/>
          </p:nvSpPr>
          <p:spPr>
            <a:xfrm>
              <a:off x="5184579" y="989709"/>
              <a:ext cx="841481" cy="841481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Flèche vers le bas 4"/>
            <p:cNvSpPr/>
            <p:nvPr/>
          </p:nvSpPr>
          <p:spPr>
            <a:xfrm>
              <a:off x="5373912" y="989709"/>
              <a:ext cx="462815" cy="6332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3600" kern="1200">
                <a:latin typeface="Consolas" pitchFamily="49" charset="0"/>
              </a:endParaRPr>
            </a:p>
          </p:txBody>
        </p:sp>
      </p:grpSp>
      <p:sp>
        <p:nvSpPr>
          <p:cNvPr id="26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1772816"/>
            <a:ext cx="1475656" cy="288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0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I-Contexte général</a:t>
            </a:r>
            <a:endParaRPr lang="fr-FR" sz="1000" b="1" dirty="0">
              <a:solidFill>
                <a:schemeClr val="bg1">
                  <a:lumMod val="65000"/>
                </a:schemeClr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fr-FR" sz="10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12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864096"/>
          </a:xfrm>
        </p:spPr>
        <p:txBody>
          <a:bodyPr>
            <a:normAutofit fontScale="90000"/>
          </a:bodyPr>
          <a:lstStyle/>
          <a:p>
            <a:pPr lvl="0"/>
            <a:r>
              <a:rPr lang="fr-FR" sz="2900" b="1" dirty="0" smtClean="0">
                <a:latin typeface="Consolas" pitchFamily="49" charset="0"/>
              </a:rPr>
              <a:t>III-</a:t>
            </a:r>
            <a:r>
              <a:rPr lang="fr-FR" sz="2900" b="1" dirty="0">
                <a:latin typeface="Consolas" pitchFamily="49" charset="0"/>
              </a:rPr>
              <a:t> </a:t>
            </a:r>
            <a:r>
              <a:rPr lang="fr-FR" sz="2900" b="1" cap="small" dirty="0" smtClean="0">
                <a:latin typeface="Consolas" pitchFamily="49" charset="0"/>
              </a:rPr>
              <a:t>L’habitat </a:t>
            </a:r>
            <a:r>
              <a:rPr lang="fr-FR" sz="2900" b="1" cap="small" dirty="0">
                <a:latin typeface="Consolas" pitchFamily="49" charset="0"/>
              </a:rPr>
              <a:t>participatif : une </a:t>
            </a:r>
            <a:r>
              <a:rPr lang="fr-FR" sz="2900" b="1" cap="small" dirty="0" smtClean="0">
                <a:latin typeface="Consolas" pitchFamily="49" charset="0"/>
              </a:rPr>
              <a:t>amélioration des apports et des rapports entre </a:t>
            </a:r>
            <a:r>
              <a:rPr lang="fr-FR" sz="2900" b="1" cap="small" dirty="0">
                <a:latin typeface="Consolas" pitchFamily="49" charset="0"/>
              </a:rPr>
              <a:t>la ville </a:t>
            </a:r>
            <a:r>
              <a:rPr lang="fr-FR" sz="2900" b="1" cap="small" dirty="0" smtClean="0">
                <a:latin typeface="Consolas" pitchFamily="49" charset="0"/>
              </a:rPr>
              <a:t>et la </a:t>
            </a:r>
            <a:r>
              <a:rPr lang="fr-FR" sz="2900" b="1" cap="small" dirty="0">
                <a:latin typeface="Consolas" pitchFamily="49" charset="0"/>
              </a:rPr>
              <a:t>« nature » ?</a:t>
            </a:r>
            <a:r>
              <a:rPr lang="fr-FR" sz="3200" b="1" cap="small" dirty="0"/>
              <a:t/>
            </a:r>
            <a:br>
              <a:rPr lang="fr-FR" sz="3200" b="1" cap="small" dirty="0"/>
            </a:br>
            <a:endParaRPr lang="fr-FR" sz="3200" dirty="0">
              <a:latin typeface="Consolas" pitchFamily="49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63534" y="1556792"/>
            <a:ext cx="7668344" cy="5391091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latin typeface="Consolas" pitchFamily="49" charset="0"/>
              </a:rPr>
              <a:t>A l’échelle du territoire</a:t>
            </a:r>
          </a:p>
          <a:p>
            <a:pPr lvl="1"/>
            <a:r>
              <a:rPr lang="fr-FR" sz="1800" b="1" dirty="0">
                <a:latin typeface="Consolas" pitchFamily="49" charset="0"/>
              </a:rPr>
              <a:t>Limitation de l’étalement </a:t>
            </a:r>
            <a:r>
              <a:rPr lang="fr-FR" sz="1800" b="1" dirty="0" smtClean="0">
                <a:latin typeface="Consolas" pitchFamily="49" charset="0"/>
              </a:rPr>
              <a:t>urbain</a:t>
            </a:r>
          </a:p>
          <a:p>
            <a:pPr marL="274320" lvl="1" indent="0">
              <a:buNone/>
            </a:pPr>
            <a:endParaRPr lang="fr-FR" sz="1000" b="1" dirty="0">
              <a:latin typeface="Consolas" pitchFamily="49" charset="0"/>
            </a:endParaRPr>
          </a:p>
          <a:p>
            <a:pPr lvl="1"/>
            <a:r>
              <a:rPr lang="fr-FR" sz="1800" b="1" dirty="0" smtClean="0">
                <a:latin typeface="Consolas" pitchFamily="49" charset="0"/>
              </a:rPr>
              <a:t>Matrice</a:t>
            </a:r>
          </a:p>
          <a:p>
            <a:pPr lvl="2"/>
            <a:r>
              <a:rPr lang="fr-FR" sz="1800" dirty="0">
                <a:latin typeface="Consolas" pitchFamily="49" charset="0"/>
              </a:rPr>
              <a:t>Qualité écologique influe sur la </a:t>
            </a:r>
            <a:r>
              <a:rPr lang="fr-FR" sz="1800" dirty="0" smtClean="0">
                <a:latin typeface="Consolas" pitchFamily="49" charset="0"/>
              </a:rPr>
              <a:t>biodiversité urbaine</a:t>
            </a:r>
          </a:p>
          <a:p>
            <a:pPr marL="548640" lvl="2" indent="0">
              <a:buNone/>
            </a:pPr>
            <a:endParaRPr lang="fr-FR" sz="1000" dirty="0">
              <a:latin typeface="Consolas" pitchFamily="49" charset="0"/>
            </a:endParaRPr>
          </a:p>
          <a:p>
            <a:pPr lvl="1"/>
            <a:r>
              <a:rPr lang="fr-FR" sz="1800" b="1" dirty="0" smtClean="0">
                <a:latin typeface="Consolas" pitchFamily="49" charset="0"/>
              </a:rPr>
              <a:t>Capital de pratiquer une gestion économe de l’espace</a:t>
            </a:r>
          </a:p>
          <a:p>
            <a:pPr lvl="2"/>
            <a:r>
              <a:rPr lang="fr-FR" sz="1800" dirty="0" smtClean="0">
                <a:latin typeface="Consolas" pitchFamily="49" charset="0"/>
              </a:rPr>
              <a:t>Préservation </a:t>
            </a:r>
            <a:r>
              <a:rPr lang="fr-FR" sz="1800" dirty="0">
                <a:latin typeface="Consolas" pitchFamily="49" charset="0"/>
              </a:rPr>
              <a:t>des « hot spots » de la biodiversité</a:t>
            </a:r>
          </a:p>
          <a:p>
            <a:pPr lvl="2"/>
            <a:r>
              <a:rPr lang="fr-FR" sz="1800" dirty="0">
                <a:latin typeface="Consolas" pitchFamily="49" charset="0"/>
              </a:rPr>
              <a:t>Maintien des aménités (paysagères, esthétique, etc.)</a:t>
            </a:r>
          </a:p>
          <a:p>
            <a:pPr lvl="2"/>
            <a:r>
              <a:rPr lang="fr-FR" sz="1800" dirty="0" smtClean="0">
                <a:latin typeface="Consolas" pitchFamily="49" charset="0"/>
              </a:rPr>
              <a:t>Maintien </a:t>
            </a:r>
            <a:r>
              <a:rPr lang="fr-FR" sz="1800" dirty="0">
                <a:latin typeface="Consolas" pitchFamily="49" charset="0"/>
              </a:rPr>
              <a:t>d’une agriculture de proximité</a:t>
            </a:r>
          </a:p>
          <a:p>
            <a:pPr marL="274320" lvl="1" indent="0">
              <a:buNone/>
            </a:pPr>
            <a:endParaRPr lang="fr-FR" sz="800" b="1" dirty="0" smtClean="0">
              <a:latin typeface="Consolas" pitchFamily="49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8532440" cy="314368"/>
          </a:xfrm>
        </p:spPr>
        <p:txBody>
          <a:bodyPr/>
          <a:lstStyle/>
          <a:p>
            <a:pPr algn="l"/>
            <a:r>
              <a:rPr lang="fr-FR" i="1" dirty="0" smtClean="0">
                <a:latin typeface="Consolas" pitchFamily="49" charset="0"/>
              </a:rPr>
              <a:t>L'habitat participatif. Une opportunité pour les communes en milieu rural? V. </a:t>
            </a:r>
            <a:r>
              <a:rPr lang="fr-FR" i="1" dirty="0" err="1" smtClean="0">
                <a:latin typeface="Consolas" pitchFamily="49" charset="0"/>
              </a:rPr>
              <a:t>Daviaud</a:t>
            </a:r>
            <a:r>
              <a:rPr lang="fr-FR" i="1" dirty="0" smtClean="0">
                <a:latin typeface="Consolas" pitchFamily="49" charset="0"/>
              </a:rPr>
              <a:t>. </a:t>
            </a:r>
            <a:r>
              <a:rPr lang="fr-FR" i="1" dirty="0">
                <a:latin typeface="Consolas" pitchFamily="49" charset="0"/>
              </a:rPr>
              <a:t>16/05/2017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448" y="0"/>
            <a:ext cx="539552" cy="332656"/>
          </a:xfrm>
        </p:spPr>
        <p:txBody>
          <a:bodyPr/>
          <a:lstStyle/>
          <a:p>
            <a:pPr algn="ctr"/>
            <a:fld id="{7A84A394-8B6E-4BB8-9E4C-06B82D1FF91B}" type="slidenum">
              <a:rPr lang="fr-FR" smtClean="0">
                <a:latin typeface="Consolas" pitchFamily="49" charset="0"/>
              </a:rPr>
              <a:pPr algn="ctr"/>
              <a:t>8</a:t>
            </a:fld>
            <a:endParaRPr lang="fr-FR" dirty="0">
              <a:latin typeface="Consolas" pitchFamily="49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1475656" y="1556792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1700808"/>
            <a:ext cx="1475656" cy="2880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11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I-Contexte général</a:t>
            </a:r>
            <a:endParaRPr lang="fr-FR" sz="1100" b="1" dirty="0">
              <a:solidFill>
                <a:schemeClr val="bg1">
                  <a:lumMod val="65000"/>
                </a:schemeClr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fr-FR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5792" y="2636912"/>
            <a:ext cx="1475656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100" b="1" dirty="0" smtClean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III-Apport et rapport ville/nature</a:t>
            </a:r>
          </a:p>
          <a:p>
            <a:pPr marL="0" indent="0">
              <a:buNone/>
            </a:pPr>
            <a:r>
              <a:rPr lang="fr-FR" sz="1100" b="1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</a:rPr>
              <a:t>Echelle projet</a:t>
            </a:r>
          </a:p>
          <a:p>
            <a:pPr marL="0" indent="0">
              <a:buNone/>
            </a:pPr>
            <a:r>
              <a:rPr lang="fr-FR" sz="1100" b="1" dirty="0" smtClean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Echelle </a:t>
            </a:r>
            <a:r>
              <a:rPr lang="fr-FR" sz="1100" b="1" dirty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territoire</a:t>
            </a:r>
          </a:p>
          <a:p>
            <a:pPr marL="0" indent="0">
              <a:buNone/>
            </a:pPr>
            <a:endParaRPr lang="fr-FR" sz="11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17569" y="3392996"/>
            <a:ext cx="1475656" cy="324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0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Conclusion</a:t>
            </a:r>
            <a:endParaRPr lang="fr-FR" sz="1000" b="1" dirty="0">
              <a:solidFill>
                <a:schemeClr val="bg1">
                  <a:lumMod val="65000"/>
                </a:schemeClr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fr-FR" sz="11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0" y="2132856"/>
            <a:ext cx="147565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000" b="1" dirty="0" smtClean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II- Etude de cas :   le Limousin</a:t>
            </a:r>
          </a:p>
          <a:p>
            <a:pPr marL="0" indent="0">
              <a:buNone/>
            </a:pPr>
            <a:endParaRPr lang="fr-FR" sz="12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83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864096"/>
          </a:xfrm>
        </p:spPr>
        <p:txBody>
          <a:bodyPr>
            <a:normAutofit fontScale="90000"/>
          </a:bodyPr>
          <a:lstStyle/>
          <a:p>
            <a:pPr lvl="0"/>
            <a:r>
              <a:rPr lang="fr-FR" sz="2900" b="1" dirty="0" smtClean="0">
                <a:latin typeface="Consolas" pitchFamily="49" charset="0"/>
              </a:rPr>
              <a:t>III-</a:t>
            </a:r>
            <a:r>
              <a:rPr lang="fr-FR" sz="2900" b="1" dirty="0">
                <a:latin typeface="Consolas" pitchFamily="49" charset="0"/>
              </a:rPr>
              <a:t> </a:t>
            </a:r>
            <a:r>
              <a:rPr lang="fr-FR" sz="2900" b="1" cap="small" dirty="0" smtClean="0">
                <a:latin typeface="Consolas" pitchFamily="49" charset="0"/>
              </a:rPr>
              <a:t>L’habitat </a:t>
            </a:r>
            <a:r>
              <a:rPr lang="fr-FR" sz="2900" b="1" cap="small" dirty="0">
                <a:latin typeface="Consolas" pitchFamily="49" charset="0"/>
              </a:rPr>
              <a:t>participatif : une </a:t>
            </a:r>
            <a:r>
              <a:rPr lang="fr-FR" sz="2900" b="1" cap="small" dirty="0" smtClean="0">
                <a:latin typeface="Consolas" pitchFamily="49" charset="0"/>
              </a:rPr>
              <a:t>amélioration des apports et des rapports entre </a:t>
            </a:r>
            <a:r>
              <a:rPr lang="fr-FR" sz="2900" b="1" cap="small" dirty="0">
                <a:latin typeface="Consolas" pitchFamily="49" charset="0"/>
              </a:rPr>
              <a:t>la ville </a:t>
            </a:r>
            <a:r>
              <a:rPr lang="fr-FR" sz="2900" b="1" cap="small" dirty="0" smtClean="0">
                <a:latin typeface="Consolas" pitchFamily="49" charset="0"/>
              </a:rPr>
              <a:t>et la </a:t>
            </a:r>
            <a:r>
              <a:rPr lang="fr-FR" sz="2900" b="1" cap="small" dirty="0">
                <a:latin typeface="Consolas" pitchFamily="49" charset="0"/>
              </a:rPr>
              <a:t>« nature » ?</a:t>
            </a:r>
            <a:r>
              <a:rPr lang="fr-FR" sz="3200" b="1" cap="small" dirty="0"/>
              <a:t/>
            </a:r>
            <a:br>
              <a:rPr lang="fr-FR" sz="3200" b="1" cap="small" dirty="0"/>
            </a:br>
            <a:endParaRPr lang="fr-FR" sz="3200" dirty="0">
              <a:latin typeface="Consolas" pitchFamily="49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63534" y="1556793"/>
            <a:ext cx="7668344" cy="4968552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latin typeface="Consolas" pitchFamily="49" charset="0"/>
              </a:rPr>
              <a:t>Groupe d’habitants</a:t>
            </a:r>
          </a:p>
          <a:p>
            <a:pPr lvl="1"/>
            <a:r>
              <a:rPr lang="fr-FR" sz="1800" dirty="0">
                <a:latin typeface="Consolas" pitchFamily="49" charset="0"/>
              </a:rPr>
              <a:t>Sensibles à la « nature »</a:t>
            </a:r>
          </a:p>
          <a:p>
            <a:pPr lvl="1"/>
            <a:r>
              <a:rPr lang="fr-FR" sz="1800" dirty="0" smtClean="0">
                <a:latin typeface="Consolas" pitchFamily="49" charset="0"/>
              </a:rPr>
              <a:t>Impliqué </a:t>
            </a:r>
          </a:p>
          <a:p>
            <a:pPr lvl="1"/>
            <a:r>
              <a:rPr lang="fr-FR" sz="1800" dirty="0" smtClean="0">
                <a:latin typeface="Consolas" pitchFamily="49" charset="0"/>
              </a:rPr>
              <a:t>Ouvert </a:t>
            </a:r>
            <a:r>
              <a:rPr lang="fr-FR" sz="1800" dirty="0">
                <a:latin typeface="Consolas" pitchFamily="49" charset="0"/>
              </a:rPr>
              <a:t>sur l’extérieur</a:t>
            </a:r>
          </a:p>
          <a:p>
            <a:pPr lvl="1"/>
            <a:r>
              <a:rPr lang="fr-FR" sz="1800" dirty="0" smtClean="0">
                <a:latin typeface="Consolas" pitchFamily="49" charset="0"/>
              </a:rPr>
              <a:t>Pratique </a:t>
            </a:r>
            <a:r>
              <a:rPr lang="fr-FR" sz="1800" dirty="0">
                <a:latin typeface="Consolas" pitchFamily="49" charset="0"/>
              </a:rPr>
              <a:t>la </a:t>
            </a:r>
            <a:r>
              <a:rPr lang="fr-FR" sz="1800" dirty="0" smtClean="0">
                <a:latin typeface="Consolas" pitchFamily="49" charset="0"/>
              </a:rPr>
              <a:t>conciliation</a:t>
            </a:r>
          </a:p>
          <a:p>
            <a:pPr marL="274320" lvl="1" indent="0">
              <a:buNone/>
            </a:pPr>
            <a:endParaRPr lang="fr-FR" sz="1000" dirty="0" smtClean="0">
              <a:latin typeface="Consolas" pitchFamily="49" charset="0"/>
            </a:endParaRPr>
          </a:p>
          <a:p>
            <a:r>
              <a:rPr lang="fr-FR" sz="2000" b="1" dirty="0">
                <a:latin typeface="Consolas" pitchFamily="49" charset="0"/>
              </a:rPr>
              <a:t>Propagation de l’intérêt de l’environnement</a:t>
            </a:r>
          </a:p>
          <a:p>
            <a:pPr lvl="1"/>
            <a:r>
              <a:rPr lang="fr-FR" sz="1600" dirty="0">
                <a:latin typeface="Consolas" pitchFamily="49" charset="0"/>
              </a:rPr>
              <a:t>Rue, quartier, commune </a:t>
            </a:r>
            <a:endParaRPr lang="fr-FR" sz="1600" dirty="0" smtClean="0">
              <a:latin typeface="Consolas" pitchFamily="49" charset="0"/>
            </a:endParaRPr>
          </a:p>
          <a:p>
            <a:pPr lvl="1"/>
            <a:endParaRPr lang="fr-FR" sz="1000" b="1" dirty="0" smtClean="0">
              <a:latin typeface="Consolas" pitchFamily="49" charset="0"/>
            </a:endParaRPr>
          </a:p>
          <a:p>
            <a:pPr marL="182880" lvl="1"/>
            <a:r>
              <a:rPr lang="fr-FR" sz="2000" b="1" dirty="0" smtClean="0">
                <a:latin typeface="Consolas" pitchFamily="49" charset="0"/>
              </a:rPr>
              <a:t>Projet </a:t>
            </a:r>
            <a:r>
              <a:rPr lang="fr-FR" sz="2000" b="1" dirty="0">
                <a:latin typeface="Consolas" pitchFamily="49" charset="0"/>
              </a:rPr>
              <a:t>d’intérêt privé au service de l’intérêt général</a:t>
            </a:r>
          </a:p>
          <a:p>
            <a:pPr marL="274320" lvl="1" indent="0">
              <a:buNone/>
            </a:pPr>
            <a:endParaRPr lang="fr-FR" sz="1000" b="1" dirty="0" smtClean="0">
              <a:latin typeface="Consolas" pitchFamily="49" charset="0"/>
            </a:endParaRPr>
          </a:p>
          <a:p>
            <a:pPr marL="0" indent="0">
              <a:buNone/>
            </a:pPr>
            <a:endParaRPr lang="fr-FR" sz="2000" b="1" dirty="0" smtClean="0">
              <a:latin typeface="Consolas" pitchFamily="49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8532440" cy="314368"/>
          </a:xfrm>
        </p:spPr>
        <p:txBody>
          <a:bodyPr/>
          <a:lstStyle/>
          <a:p>
            <a:pPr algn="l"/>
            <a:r>
              <a:rPr lang="fr-FR" i="1" dirty="0" smtClean="0">
                <a:latin typeface="Consolas" pitchFamily="49" charset="0"/>
              </a:rPr>
              <a:t>L'habitat participatif. Une opportunité pour les communes en milieu rural? V. </a:t>
            </a:r>
            <a:r>
              <a:rPr lang="fr-FR" i="1" dirty="0" err="1" smtClean="0">
                <a:latin typeface="Consolas" pitchFamily="49" charset="0"/>
              </a:rPr>
              <a:t>Daviaud</a:t>
            </a:r>
            <a:r>
              <a:rPr lang="fr-FR" i="1" dirty="0" smtClean="0">
                <a:latin typeface="Consolas" pitchFamily="49" charset="0"/>
              </a:rPr>
              <a:t>. </a:t>
            </a:r>
            <a:r>
              <a:rPr lang="fr-FR" i="1" dirty="0">
                <a:latin typeface="Consolas" pitchFamily="49" charset="0"/>
              </a:rPr>
              <a:t>16/05/2017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448" y="0"/>
            <a:ext cx="539552" cy="332656"/>
          </a:xfrm>
        </p:spPr>
        <p:txBody>
          <a:bodyPr/>
          <a:lstStyle/>
          <a:p>
            <a:pPr algn="ctr"/>
            <a:fld id="{7A84A394-8B6E-4BB8-9E4C-06B82D1FF91B}" type="slidenum">
              <a:rPr lang="fr-FR" smtClean="0">
                <a:latin typeface="Consolas" pitchFamily="49" charset="0"/>
              </a:rPr>
              <a:pPr algn="ctr"/>
              <a:t>9</a:t>
            </a:fld>
            <a:endParaRPr lang="fr-FR" dirty="0">
              <a:latin typeface="Consolas" pitchFamily="49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1475656" y="1556792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1772816"/>
            <a:ext cx="1475656" cy="2880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11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I-Contexte général</a:t>
            </a:r>
            <a:endParaRPr lang="fr-FR" sz="1100" b="1" dirty="0">
              <a:solidFill>
                <a:schemeClr val="bg1">
                  <a:lumMod val="65000"/>
                </a:schemeClr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fr-FR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0" y="2132856"/>
            <a:ext cx="1475656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000" b="1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</a:rPr>
              <a:t>II- Etude de cas :   le Limousin</a:t>
            </a:r>
          </a:p>
          <a:p>
            <a:pPr marL="0" indent="0">
              <a:buNone/>
            </a:pPr>
            <a:r>
              <a:rPr lang="fr-FR" sz="1000" b="1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</a:rPr>
              <a:t>Echelle territoire</a:t>
            </a:r>
          </a:p>
          <a:p>
            <a:pPr marL="0" indent="0">
              <a:buNone/>
            </a:pPr>
            <a:r>
              <a:rPr lang="fr-FR" sz="1000" b="1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</a:rPr>
              <a:t>Echelle projet</a:t>
            </a:r>
          </a:p>
          <a:p>
            <a:pPr marL="0" indent="0">
              <a:buNone/>
            </a:pPr>
            <a:endParaRPr lang="fr-FR" sz="12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35496" y="3068960"/>
            <a:ext cx="1475656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100" b="1" dirty="0" smtClean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III-Apport et rapport ville/nature</a:t>
            </a:r>
          </a:p>
          <a:p>
            <a:pPr marL="0" indent="0">
              <a:buNone/>
            </a:pPr>
            <a:r>
              <a:rPr lang="fr-FR" sz="1100" b="1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</a:rPr>
              <a:t>Echelle projet</a:t>
            </a:r>
          </a:p>
          <a:p>
            <a:pPr marL="0" indent="0">
              <a:buNone/>
            </a:pPr>
            <a:r>
              <a:rPr lang="fr-FR" sz="1100" b="1" dirty="0" smtClean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Echelle </a:t>
            </a:r>
            <a:r>
              <a:rPr lang="fr-FR" sz="1100" b="1" dirty="0">
                <a:solidFill>
                  <a:schemeClr val="accent1">
                    <a:lumMod val="50000"/>
                  </a:schemeClr>
                </a:solidFill>
                <a:latin typeface="Consolas" pitchFamily="49" charset="0"/>
              </a:rPr>
              <a:t>territoire</a:t>
            </a:r>
          </a:p>
          <a:p>
            <a:pPr marL="0" indent="0">
              <a:buNone/>
            </a:pPr>
            <a:endParaRPr lang="fr-FR" sz="11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0" y="3789040"/>
            <a:ext cx="1475656" cy="324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0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</a:rPr>
              <a:t>Conclusion</a:t>
            </a:r>
            <a:endParaRPr lang="fr-FR" sz="1000" b="1" dirty="0">
              <a:solidFill>
                <a:schemeClr val="bg1">
                  <a:lumMod val="65000"/>
                </a:schemeClr>
              </a:solidFill>
              <a:latin typeface="Consolas" pitchFamily="49" charset="0"/>
            </a:endParaRPr>
          </a:p>
          <a:p>
            <a:pPr marL="0" indent="0">
              <a:buNone/>
            </a:pPr>
            <a:endParaRPr lang="fr-FR" sz="1100" b="1" dirty="0">
              <a:solidFill>
                <a:schemeClr val="accent1">
                  <a:lumMod val="50000"/>
                </a:schemeClr>
              </a:solidFill>
              <a:latin typeface="Consolas" pitchFamily="49" charset="0"/>
            </a:endParaRPr>
          </a:p>
          <a:p>
            <a:endParaRPr lang="fr-FR" b="1" dirty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97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2981</TotalTime>
  <Words>776</Words>
  <Application>Microsoft Office PowerPoint</Application>
  <PresentationFormat>Affichage à l'écran (4:3)</PresentationFormat>
  <Paragraphs>222</Paragraphs>
  <Slides>11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Consolas</vt:lpstr>
      <vt:lpstr>Symbol</vt:lpstr>
      <vt:lpstr>Clarté</vt:lpstr>
      <vt:lpstr>L'habitat participatif</vt:lpstr>
      <vt:lpstr>I-Contexte général</vt:lpstr>
      <vt:lpstr>II-Etude de cas: le territoire Limousin</vt:lpstr>
      <vt:lpstr>II-Etude de cas: le territoire Limousin</vt:lpstr>
      <vt:lpstr>II-Etude de cas: le territoire Limousin</vt:lpstr>
      <vt:lpstr>II-Etude de cas: le territoire Limousin</vt:lpstr>
      <vt:lpstr>III- L’habitat participatif : une amélioration des apports et des rapports entre la ville et la « nature » ? </vt:lpstr>
      <vt:lpstr>III- L’habitat participatif : une amélioration des apports et des rapports entre la ville et la « nature » ? </vt:lpstr>
      <vt:lpstr>III- L’habitat participatif : une amélioration des apports et des rapports entre la ville et la « nature » ? </vt:lpstr>
      <vt:lpstr>Conclusion </vt:lpstr>
      <vt:lpstr>Merci pour votre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L'habitat participatif</dc:title>
  <dc:creator>flsh</dc:creator>
  <cp:lastModifiedBy>PROPRIETAIRE</cp:lastModifiedBy>
  <cp:revision>279</cp:revision>
  <dcterms:created xsi:type="dcterms:W3CDTF">2016-09-16T20:10:52Z</dcterms:created>
  <dcterms:modified xsi:type="dcterms:W3CDTF">2017-07-18T11:55:18Z</dcterms:modified>
</cp:coreProperties>
</file>